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</p:sldIdLst>
  <p:sldSz cx="12192000" cy="6858000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0" d="100"/>
          <a:sy n="80" d="100"/>
        </p:scale>
        <p:origin x="78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E543F45-A8AC-41C4-88AE-2C75215CAF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50EBDD1-E776-4072-A5C4-FC708786C11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C07EA86-6590-416D-BC57-55446885FD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46F28C-0B0F-4837-B67C-4AD6803C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2080450-6534-4B38-B7A8-F58A4DE98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1111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AB91630-A901-4426-B123-BEBA590889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5F2FBBE-BC46-4389-91CF-E295DA028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9F25239-1F7E-4811-99AD-4A64921B1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F65796E-9274-4892-9831-9FB00A641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5708256-6E88-410D-9177-890744856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8518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794EFA7-2431-48C1-99B9-98460B026D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421448B2-F653-4782-9A58-02EEB5DA917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8E64A16-60B9-41A8-9BCB-1129603A15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39ADDF-11DA-453F-A613-263C6E460F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D1221AA-010B-44CF-8486-9932D5327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14817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E875A8-A7D8-4CD0-B450-608B436CA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D406925-5B28-48F4-B357-C18EDC7491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6E5141-5950-43DE-93A1-373EF3FAB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F79B8A0-E006-4053-A926-D1F5F6CA63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4A2E22D-B3BE-447E-BD9D-21B1FC221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59571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EE8DB12-0C5F-4910-9608-EBF9CD5D3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6479C44-6099-43E6-91EC-9EE2AE688D5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499BDF2-4439-4F63-93EE-B0D12C0031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FCE21CC-92A9-4EAE-BFBC-0B249389C4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E4B7DF-49B9-4987-A85E-5F47A548C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4934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39A7686-87F5-4C4C-B9D3-3D035F77F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2CA881-E2FB-432D-81FF-A8730036CF2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AB82E1E-57B0-41B5-98E9-F3345275D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FFC5758-7878-4B36-8551-0B36861680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232B7E0-7A01-409C-B70B-114D2277A1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45B08AD-F770-44FA-B1E9-553289D8C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2281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2E233E-905A-4083-81CE-A4EDEE9E6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A8A14338-CE2A-4FEE-B485-B826CB5453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E22E1D5-F02E-4BB0-80B0-EDE282669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2DF2DB9-DC2D-41F0-8A19-E49CDD48EE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9B82A0D3-7D82-409A-B7D2-BA176ADBF6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1E34EEC3-5EE1-4496-94C8-AFB02298A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B34D864-D5F2-4A62-B851-F0F6607C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DFC13E5-8D16-4591-B428-1AAE535DCC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4131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946BAFE-C4CA-44BF-9E9B-B4A80FCCE8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483BED8-C179-4665-BA87-EF4B4D7FD9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FD42F71-9880-4C6A-92AA-F907E9521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03B01D98-74D2-467B-8C79-C7EC7B6B95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84423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86D9527-7B5D-4601-8D96-2232B10EB2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DEAAC800-8B89-45A1-8DEE-8EA910E99C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50893FC0-EE80-4D23-95B6-FC0C29FACF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281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CD05021-82B7-44E1-9ACF-4501062E0C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8E337DF0-434B-4BDF-A7FA-85819545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08C2AC81-9EBD-49E9-96E4-05C96B50BF4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77BC7A3-4A0E-4837-8036-E1BB4C7078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F1DB7FA-2E89-4FF2-A52A-3A4460F22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DB8BCB6-081C-4C7A-89E8-DB7872484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184528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ECFAB3C-BE74-4CC2-A23C-C6EE963FE3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7DF74C9D-B024-4C5F-A642-FC27C91B13F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A4716C48-5ACB-4C00-AB62-4282AFCB64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838CFB-E774-4E79-A0F3-5C89FEADE4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C1E129F-F03F-4DFC-A7F4-D0E1805696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1339446-30AA-441F-8929-65E44557A5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90840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01E17959-3EB9-45C6-B3B5-C17ADB7135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DEE5C44-2D40-45A9-8DB9-78A14034DC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3DEDABB-9C93-44B4-9F93-66810D5D77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9B4A42-D17C-40DC-8133-B2DDDE2DA191}" type="datetimeFigureOut">
              <a:rPr kumimoji="1" lang="ja-JP" altLang="en-US" smtClean="0"/>
              <a:t>2026/2/9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58B75D8-4713-4659-97F7-7FB8E2AB5A0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FF93342-B826-4D89-A085-71C7F0F148D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70BADB-9E5A-4F56-928A-6AE89BD8134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5406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2881703-469E-43A4-B8AF-67120789F073}"/>
              </a:ext>
            </a:extLst>
          </p:cNvPr>
          <p:cNvSpPr txBox="1"/>
          <p:nvPr/>
        </p:nvSpPr>
        <p:spPr>
          <a:xfrm>
            <a:off x="161925" y="180975"/>
            <a:ext cx="674896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階フロア新レイアウト</a:t>
            </a:r>
            <a:r>
              <a:rPr kumimoji="1" lang="en-US" altLang="ja-JP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lang="en-US" altLang="ja-JP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－ブランク</a:t>
            </a:r>
            <a:endParaRPr kumimoji="1" lang="ja-JP" altLang="en-US" sz="3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D039B77-5807-47AD-8D67-7B076223D7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0" t="7181"/>
          <a:stretch/>
        </p:blipFill>
        <p:spPr>
          <a:xfrm>
            <a:off x="161925" y="1081548"/>
            <a:ext cx="10363200" cy="3646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260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B2881703-469E-43A4-B8AF-67120789F073}"/>
              </a:ext>
            </a:extLst>
          </p:cNvPr>
          <p:cNvSpPr txBox="1"/>
          <p:nvPr/>
        </p:nvSpPr>
        <p:spPr>
          <a:xfrm>
            <a:off x="161925" y="180975"/>
            <a:ext cx="63418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1</a:t>
            </a:r>
            <a:r>
              <a:rPr kumimoji="1" lang="ja-JP" altLang="en-US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階フロア新レイアウト</a:t>
            </a:r>
            <a:r>
              <a:rPr kumimoji="1" lang="en-US" altLang="ja-JP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lang="en-US" altLang="ja-JP" sz="3600" u="sng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3600" u="sng">
                <a:latin typeface="Meiryo UI" panose="020B0604030504040204" pitchFamily="50" charset="-128"/>
                <a:ea typeface="Meiryo UI" panose="020B0604030504040204" pitchFamily="50" charset="-128"/>
              </a:rPr>
              <a:t>－解説</a:t>
            </a:r>
            <a:endParaRPr kumimoji="1" lang="ja-JP" altLang="en-US" sz="3600" u="sng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D039B77-5807-47AD-8D67-7B076223D7A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000" t="7181"/>
          <a:stretch/>
        </p:blipFill>
        <p:spPr>
          <a:xfrm>
            <a:off x="161925" y="1081548"/>
            <a:ext cx="10363200" cy="3646463"/>
          </a:xfrm>
          <a:prstGeom prst="rect">
            <a:avLst/>
          </a:prstGeom>
        </p:spPr>
      </p:pic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F178367-7FF3-458B-B3FD-EA82B5F3E1C8}"/>
              </a:ext>
            </a:extLst>
          </p:cNvPr>
          <p:cNvSpPr/>
          <p:nvPr/>
        </p:nvSpPr>
        <p:spPr>
          <a:xfrm>
            <a:off x="1809750" y="1896970"/>
            <a:ext cx="5210175" cy="1628775"/>
          </a:xfrm>
          <a:prstGeom prst="rect">
            <a:avLst/>
          </a:prstGeom>
          <a:solidFill>
            <a:schemeClr val="accent1"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1B0F93-60E8-43FD-B109-0F4FBF4121D5}"/>
              </a:ext>
            </a:extLst>
          </p:cNvPr>
          <p:cNvSpPr/>
          <p:nvPr/>
        </p:nvSpPr>
        <p:spPr>
          <a:xfrm>
            <a:off x="2362200" y="2212355"/>
            <a:ext cx="4581525" cy="1227665"/>
          </a:xfrm>
          <a:prstGeom prst="rect">
            <a:avLst/>
          </a:prstGeom>
          <a:solidFill>
            <a:schemeClr val="accent4"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1" name="直線コネクタ 10">
            <a:extLst>
              <a:ext uri="{FF2B5EF4-FFF2-40B4-BE49-F238E27FC236}">
                <a16:creationId xmlns:a16="http://schemas.microsoft.com/office/drawing/2014/main" id="{8A963822-C532-4185-A9F1-BFEBE9FF0439}"/>
              </a:ext>
            </a:extLst>
          </p:cNvPr>
          <p:cNvCxnSpPr>
            <a:cxnSpLocks/>
          </p:cNvCxnSpPr>
          <p:nvPr/>
        </p:nvCxnSpPr>
        <p:spPr>
          <a:xfrm flipV="1">
            <a:off x="4620277" y="1336215"/>
            <a:ext cx="781050" cy="704851"/>
          </a:xfrm>
          <a:prstGeom prst="line">
            <a:avLst/>
          </a:prstGeom>
          <a:ln w="762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16C9346B-9451-4E16-8C37-F3865EB6F05E}"/>
              </a:ext>
            </a:extLst>
          </p:cNvPr>
          <p:cNvCxnSpPr>
            <a:cxnSpLocks/>
          </p:cNvCxnSpPr>
          <p:nvPr/>
        </p:nvCxnSpPr>
        <p:spPr>
          <a:xfrm flipV="1">
            <a:off x="6177974" y="1361638"/>
            <a:ext cx="1022555" cy="984509"/>
          </a:xfrm>
          <a:prstGeom prst="line">
            <a:avLst/>
          </a:prstGeom>
          <a:ln w="762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7994E6E-E202-4DBC-ADD5-9E717DDDF173}"/>
              </a:ext>
            </a:extLst>
          </p:cNvPr>
          <p:cNvSpPr txBox="1"/>
          <p:nvPr/>
        </p:nvSpPr>
        <p:spPr>
          <a:xfrm>
            <a:off x="4847281" y="911858"/>
            <a:ext cx="144623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執務エリア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73E12372-6070-470F-A1E4-D5DC7C4A890A}"/>
              </a:ext>
            </a:extLst>
          </p:cNvPr>
          <p:cNvSpPr txBox="1"/>
          <p:nvPr/>
        </p:nvSpPr>
        <p:spPr>
          <a:xfrm>
            <a:off x="6785090" y="1167381"/>
            <a:ext cx="3950120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4"/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窓口発券機案内範囲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予定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968867E2-0CF0-4CF8-9699-2BEF2B3CAA79}"/>
              </a:ext>
            </a:extLst>
          </p:cNvPr>
          <p:cNvSpPr/>
          <p:nvPr/>
        </p:nvSpPr>
        <p:spPr>
          <a:xfrm>
            <a:off x="7696200" y="2831078"/>
            <a:ext cx="971550" cy="378932"/>
          </a:xfrm>
          <a:prstGeom prst="rect">
            <a:avLst/>
          </a:prstGeom>
          <a:solidFill>
            <a:schemeClr val="accent6">
              <a:lumMod val="75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34955681-3E3A-4971-82AA-4BF1662799F5}"/>
              </a:ext>
            </a:extLst>
          </p:cNvPr>
          <p:cNvCxnSpPr>
            <a:cxnSpLocks/>
          </p:cNvCxnSpPr>
          <p:nvPr/>
        </p:nvCxnSpPr>
        <p:spPr>
          <a:xfrm flipH="1" flipV="1">
            <a:off x="8499587" y="2316014"/>
            <a:ext cx="43110" cy="691915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01C864E8-E01A-4AF2-A576-976869A9C667}"/>
              </a:ext>
            </a:extLst>
          </p:cNvPr>
          <p:cNvSpPr/>
          <p:nvPr/>
        </p:nvSpPr>
        <p:spPr>
          <a:xfrm>
            <a:off x="7407017" y="3205737"/>
            <a:ext cx="1022554" cy="541703"/>
          </a:xfrm>
          <a:prstGeom prst="rect">
            <a:avLst/>
          </a:prstGeom>
          <a:solidFill>
            <a:srgbClr val="FF0000">
              <a:alpha val="3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8F5DCA7B-DC45-49BB-B89A-7500A310E183}"/>
              </a:ext>
            </a:extLst>
          </p:cNvPr>
          <p:cNvCxnSpPr>
            <a:cxnSpLocks/>
          </p:cNvCxnSpPr>
          <p:nvPr/>
        </p:nvCxnSpPr>
        <p:spPr>
          <a:xfrm flipV="1">
            <a:off x="8311139" y="3329941"/>
            <a:ext cx="909061" cy="269829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楕円 32">
            <a:extLst>
              <a:ext uri="{FF2B5EF4-FFF2-40B4-BE49-F238E27FC236}">
                <a16:creationId xmlns:a16="http://schemas.microsoft.com/office/drawing/2014/main" id="{5F877C53-091F-4F99-A1C7-4A12091BBFAE}"/>
              </a:ext>
            </a:extLst>
          </p:cNvPr>
          <p:cNvSpPr/>
          <p:nvPr/>
        </p:nvSpPr>
        <p:spPr>
          <a:xfrm>
            <a:off x="7994033" y="3721673"/>
            <a:ext cx="270000" cy="270000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cxnSp>
        <p:nvCxnSpPr>
          <p:cNvPr id="34" name="直線コネクタ 33">
            <a:extLst>
              <a:ext uri="{FF2B5EF4-FFF2-40B4-BE49-F238E27FC236}">
                <a16:creationId xmlns:a16="http://schemas.microsoft.com/office/drawing/2014/main" id="{A3C1CF95-162B-4281-B56D-F5599BCFCC47}"/>
              </a:ext>
            </a:extLst>
          </p:cNvPr>
          <p:cNvCxnSpPr>
            <a:cxnSpLocks/>
          </p:cNvCxnSpPr>
          <p:nvPr/>
        </p:nvCxnSpPr>
        <p:spPr>
          <a:xfrm>
            <a:off x="8264033" y="3934249"/>
            <a:ext cx="1007786" cy="569087"/>
          </a:xfrm>
          <a:prstGeom prst="line">
            <a:avLst/>
          </a:prstGeom>
          <a:ln w="76200">
            <a:solidFill>
              <a:schemeClr val="accent4">
                <a:lumMod val="60000"/>
                <a:lumOff val="4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B2FF9B66-7CD8-46DD-9813-0B71A3967254}"/>
              </a:ext>
            </a:extLst>
          </p:cNvPr>
          <p:cNvSpPr txBox="1"/>
          <p:nvPr/>
        </p:nvSpPr>
        <p:spPr>
          <a:xfrm>
            <a:off x="8631107" y="4168803"/>
            <a:ext cx="3531736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4">
                <a:lumMod val="60000"/>
                <a:lumOff val="40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窓口発券機設置箇所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31D3B69E-0E1F-4B47-A755-8B09808877E9}"/>
              </a:ext>
            </a:extLst>
          </p:cNvPr>
          <p:cNvSpPr/>
          <p:nvPr/>
        </p:nvSpPr>
        <p:spPr>
          <a:xfrm>
            <a:off x="6096000" y="4793368"/>
            <a:ext cx="5557070" cy="1988609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・書かない窓口を進めるため，現在使用している記載台はすべて撤去予定。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・窓口発券機は新たに設置する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2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名のコンシェルジュ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フロアマネージャー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が操作し，発券する。</a:t>
            </a: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・バックヤードシステムモニター等の設置場所は，窓口発券機案内範囲内（黄色）の職員側から見える箇所を提案いただきたい。</a:t>
            </a:r>
            <a:endParaRPr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・発券機は入口正面を設置箇所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)(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黄色丸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ja-JP" altLang="en-US" sz="1600">
                <a:latin typeface="Meiryo UI" panose="020B0604030504040204" pitchFamily="50" charset="-128"/>
                <a:ea typeface="Meiryo UI" panose="020B0604030504040204" pitchFamily="50" charset="-128"/>
              </a:rPr>
              <a:t>としている。</a:t>
            </a:r>
            <a:endParaRPr lang="ja-JP" altLang="en-US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015763B-46C5-4CD6-A215-4995C290F298}"/>
              </a:ext>
            </a:extLst>
          </p:cNvPr>
          <p:cNvSpPr/>
          <p:nvPr/>
        </p:nvSpPr>
        <p:spPr>
          <a:xfrm>
            <a:off x="4750616" y="4017647"/>
            <a:ext cx="2193109" cy="323520"/>
          </a:xfrm>
          <a:prstGeom prst="rect">
            <a:avLst/>
          </a:prstGeom>
          <a:solidFill>
            <a:srgbClr val="FF0000">
              <a:alpha val="33000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4" name="直線コネクタ 23">
            <a:extLst>
              <a:ext uri="{FF2B5EF4-FFF2-40B4-BE49-F238E27FC236}">
                <a16:creationId xmlns:a16="http://schemas.microsoft.com/office/drawing/2014/main" id="{871466F2-E786-4B3C-BE7A-6B3CB11D10FF}"/>
              </a:ext>
            </a:extLst>
          </p:cNvPr>
          <p:cNvCxnSpPr>
            <a:cxnSpLocks/>
          </p:cNvCxnSpPr>
          <p:nvPr/>
        </p:nvCxnSpPr>
        <p:spPr>
          <a:xfrm>
            <a:off x="3765773" y="4110335"/>
            <a:ext cx="1245029" cy="58468"/>
          </a:xfrm>
          <a:prstGeom prst="line">
            <a:avLst/>
          </a:prstGeom>
          <a:ln w="762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AF3E437-780C-4970-BBB4-FCFD8BD4D616}"/>
              </a:ext>
            </a:extLst>
          </p:cNvPr>
          <p:cNvSpPr txBox="1"/>
          <p:nvPr/>
        </p:nvSpPr>
        <p:spPr>
          <a:xfrm>
            <a:off x="9030906" y="3061905"/>
            <a:ext cx="1983235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待合スペース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69237167-43F1-47BA-9666-A3AC5817DCE2}"/>
              </a:ext>
            </a:extLst>
          </p:cNvPr>
          <p:cNvSpPr/>
          <p:nvPr/>
        </p:nvSpPr>
        <p:spPr>
          <a:xfrm>
            <a:off x="4750615" y="3573358"/>
            <a:ext cx="2269309" cy="199002"/>
          </a:xfrm>
          <a:prstGeom prst="rect">
            <a:avLst/>
          </a:prstGeom>
          <a:solidFill>
            <a:schemeClr val="accent6">
              <a:lumMod val="75000"/>
              <a:alpha val="33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0" name="直線コネクタ 29">
            <a:extLst>
              <a:ext uri="{FF2B5EF4-FFF2-40B4-BE49-F238E27FC236}">
                <a16:creationId xmlns:a16="http://schemas.microsoft.com/office/drawing/2014/main" id="{F55BB192-7F09-4D85-8F31-6C4C3BCF1C55}"/>
              </a:ext>
            </a:extLst>
          </p:cNvPr>
          <p:cNvCxnSpPr>
            <a:cxnSpLocks/>
            <a:stCxn id="27" idx="3"/>
          </p:cNvCxnSpPr>
          <p:nvPr/>
        </p:nvCxnSpPr>
        <p:spPr>
          <a:xfrm flipV="1">
            <a:off x="7019924" y="2316014"/>
            <a:ext cx="1398124" cy="1356845"/>
          </a:xfrm>
          <a:prstGeom prst="line">
            <a:avLst/>
          </a:prstGeom>
          <a:ln w="76200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0AC69F1-4CC8-46A4-BCDA-9FD1B0E2F2DF}"/>
              </a:ext>
            </a:extLst>
          </p:cNvPr>
          <p:cNvSpPr txBox="1"/>
          <p:nvPr/>
        </p:nvSpPr>
        <p:spPr>
          <a:xfrm>
            <a:off x="7879580" y="1912810"/>
            <a:ext cx="4150495" cy="461665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交付呼出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モニター設置箇所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kumimoji="1"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2736CEE-65B0-4491-A8D8-A8D39F384114}"/>
              </a:ext>
            </a:extLst>
          </p:cNvPr>
          <p:cNvSpPr txBox="1"/>
          <p:nvPr/>
        </p:nvSpPr>
        <p:spPr>
          <a:xfrm>
            <a:off x="2662656" y="3879502"/>
            <a:ext cx="1981633" cy="461665"/>
          </a:xfrm>
          <a:prstGeom prst="rect">
            <a:avLst/>
          </a:prstGeom>
          <a:solidFill>
            <a:schemeClr val="bg1"/>
          </a:solidFill>
          <a:ln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ja-JP" altLang="en-US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待合スペース</a:t>
            </a:r>
            <a:r>
              <a:rPr lang="en-US" altLang="ja-JP" sz="2400" dirty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B75761D1-8E93-4800-B859-16C24E4C84CD}"/>
              </a:ext>
            </a:extLst>
          </p:cNvPr>
          <p:cNvSpPr/>
          <p:nvPr/>
        </p:nvSpPr>
        <p:spPr>
          <a:xfrm>
            <a:off x="57148" y="4534314"/>
            <a:ext cx="5943601" cy="2247663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・執務エリア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青色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とは，職員が業務を行うエリアで，職員以外の立ち入りは原則不可。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・窓口発券機案内範囲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黄色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は，住民課，保険課，地域福祉課の３課の予定。執務エリア内の会計課は案内範囲外。</a:t>
            </a:r>
          </a:p>
          <a:p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・待合スペース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赤色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は２箇所あり，発券後に呼び出されるまで待機する場所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(A)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と，再呼び出しで待機する場所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(B)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がある。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・待合スペース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，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B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とも，北向き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図面上方向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に座るため，待合スペース正面を交付呼び出しモニター設置箇所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案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(</a:t>
            </a:r>
            <a:r>
              <a:rPr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緑色</a:t>
            </a:r>
            <a:r>
              <a:rPr kumimoji="1" lang="en-US" altLang="ja-JP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)</a:t>
            </a:r>
            <a:r>
              <a:rPr kumimoji="1" lang="ja-JP" altLang="en-US" sz="1600" dirty="0">
                <a:latin typeface="Meiryo UI" panose="020B0604030504040204" pitchFamily="50" charset="-128"/>
                <a:ea typeface="Meiryo UI" panose="020B0604030504040204" pitchFamily="50" charset="-128"/>
              </a:rPr>
              <a:t>としている。</a:t>
            </a:r>
            <a:endParaRPr kumimoji="1" lang="en-US" altLang="ja-JP" sz="16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5241886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104</TotalTime>
  <Words>254</Words>
  <Application>Microsoft Office PowerPoint</Application>
  <PresentationFormat>ワイド画面</PresentationFormat>
  <Paragraphs>16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Meiryo UI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佐藤 直哉</dc:creator>
  <cp:lastModifiedBy>佐藤 直哉</cp:lastModifiedBy>
  <cp:revision>12</cp:revision>
  <dcterms:created xsi:type="dcterms:W3CDTF">2026-02-06T01:38:50Z</dcterms:created>
  <dcterms:modified xsi:type="dcterms:W3CDTF">2026-02-09T01:43:52Z</dcterms:modified>
</cp:coreProperties>
</file>