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2" r:id="rId4"/>
    <p:sldId id="259" r:id="rId5"/>
    <p:sldId id="265" r:id="rId6"/>
    <p:sldId id="266" r:id="rId7"/>
    <p:sldId id="267" r:id="rId8"/>
    <p:sldId id="268" r:id="rId9"/>
    <p:sldId id="273" r:id="rId10"/>
    <p:sldId id="258" r:id="rId11"/>
    <p:sldId id="269" r:id="rId12"/>
    <p:sldId id="270" r:id="rId13"/>
    <p:sldId id="271" r:id="rId14"/>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3" d="100"/>
          <a:sy n="113" d="100"/>
        </p:scale>
        <p:origin x="51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D6AB84E-D64D-41B1-9800-F89B96E9B19D}"/>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2C56F3D2-E18E-45B7-BBB9-BB3A7B871BC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7EF38D80-E985-4857-A163-0E75EEDA13BB}"/>
              </a:ext>
            </a:extLst>
          </p:cNvPr>
          <p:cNvSpPr>
            <a:spLocks noGrp="1"/>
          </p:cNvSpPr>
          <p:nvPr>
            <p:ph type="dt" sz="half" idx="10"/>
          </p:nvPr>
        </p:nvSpPr>
        <p:spPr/>
        <p:txBody>
          <a:bodyPr/>
          <a:lstStyle/>
          <a:p>
            <a:fld id="{1331DD94-C391-431C-94C9-EFE5C4DE965D}" type="datetimeFigureOut">
              <a:rPr kumimoji="1" lang="ja-JP" altLang="en-US" smtClean="0"/>
              <a:t>2025/2/27</a:t>
            </a:fld>
            <a:endParaRPr kumimoji="1" lang="ja-JP" altLang="en-US"/>
          </a:p>
        </p:txBody>
      </p:sp>
      <p:sp>
        <p:nvSpPr>
          <p:cNvPr id="5" name="フッター プレースホルダー 4">
            <a:extLst>
              <a:ext uri="{FF2B5EF4-FFF2-40B4-BE49-F238E27FC236}">
                <a16:creationId xmlns:a16="http://schemas.microsoft.com/office/drawing/2014/main" id="{F690E7CF-BA95-47F9-AE9E-EC27A2E10D0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62BE1B3-A393-4494-A4FF-85161F00B2A1}"/>
              </a:ext>
            </a:extLst>
          </p:cNvPr>
          <p:cNvSpPr>
            <a:spLocks noGrp="1"/>
          </p:cNvSpPr>
          <p:nvPr>
            <p:ph type="sldNum" sz="quarter" idx="12"/>
          </p:nvPr>
        </p:nvSpPr>
        <p:spPr/>
        <p:txBody>
          <a:bodyPr/>
          <a:lstStyle/>
          <a:p>
            <a:fld id="{261B5BA9-BD80-43FF-8007-6923EA2534BE}" type="slidenum">
              <a:rPr kumimoji="1" lang="ja-JP" altLang="en-US" smtClean="0"/>
              <a:t>‹#›</a:t>
            </a:fld>
            <a:endParaRPr kumimoji="1" lang="ja-JP" altLang="en-US"/>
          </a:p>
        </p:txBody>
      </p:sp>
    </p:spTree>
    <p:extLst>
      <p:ext uri="{BB962C8B-B14F-4D97-AF65-F5344CB8AC3E}">
        <p14:creationId xmlns:p14="http://schemas.microsoft.com/office/powerpoint/2010/main" val="30478957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22E9952-4F3A-45B4-AD43-F34F0407E36B}"/>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771AB730-0106-47F5-A6A5-F3761BAB1F9D}"/>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A3EA686-1356-45BC-9157-80A9260EC31A}"/>
              </a:ext>
            </a:extLst>
          </p:cNvPr>
          <p:cNvSpPr>
            <a:spLocks noGrp="1"/>
          </p:cNvSpPr>
          <p:nvPr>
            <p:ph type="dt" sz="half" idx="10"/>
          </p:nvPr>
        </p:nvSpPr>
        <p:spPr/>
        <p:txBody>
          <a:bodyPr/>
          <a:lstStyle/>
          <a:p>
            <a:fld id="{1331DD94-C391-431C-94C9-EFE5C4DE965D}" type="datetimeFigureOut">
              <a:rPr kumimoji="1" lang="ja-JP" altLang="en-US" smtClean="0"/>
              <a:t>2025/2/27</a:t>
            </a:fld>
            <a:endParaRPr kumimoji="1" lang="ja-JP" altLang="en-US"/>
          </a:p>
        </p:txBody>
      </p:sp>
      <p:sp>
        <p:nvSpPr>
          <p:cNvPr id="5" name="フッター プレースホルダー 4">
            <a:extLst>
              <a:ext uri="{FF2B5EF4-FFF2-40B4-BE49-F238E27FC236}">
                <a16:creationId xmlns:a16="http://schemas.microsoft.com/office/drawing/2014/main" id="{A4F85BEE-4AA9-4F63-A0BC-2BEE432F705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93BC4DD-47CD-4967-A789-C624F215C4D6}"/>
              </a:ext>
            </a:extLst>
          </p:cNvPr>
          <p:cNvSpPr>
            <a:spLocks noGrp="1"/>
          </p:cNvSpPr>
          <p:nvPr>
            <p:ph type="sldNum" sz="quarter" idx="12"/>
          </p:nvPr>
        </p:nvSpPr>
        <p:spPr/>
        <p:txBody>
          <a:bodyPr/>
          <a:lstStyle/>
          <a:p>
            <a:fld id="{261B5BA9-BD80-43FF-8007-6923EA2534BE}" type="slidenum">
              <a:rPr kumimoji="1" lang="ja-JP" altLang="en-US" smtClean="0"/>
              <a:t>‹#›</a:t>
            </a:fld>
            <a:endParaRPr kumimoji="1" lang="ja-JP" altLang="en-US"/>
          </a:p>
        </p:txBody>
      </p:sp>
    </p:spTree>
    <p:extLst>
      <p:ext uri="{BB962C8B-B14F-4D97-AF65-F5344CB8AC3E}">
        <p14:creationId xmlns:p14="http://schemas.microsoft.com/office/powerpoint/2010/main" val="10620955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BE78C0E6-1999-47AC-B34E-2BE8FA3D7364}"/>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9638CD1A-B61E-4639-B133-AA205430F43D}"/>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C158BA1-2878-44DD-8E62-CEC5A208ACEF}"/>
              </a:ext>
            </a:extLst>
          </p:cNvPr>
          <p:cNvSpPr>
            <a:spLocks noGrp="1"/>
          </p:cNvSpPr>
          <p:nvPr>
            <p:ph type="dt" sz="half" idx="10"/>
          </p:nvPr>
        </p:nvSpPr>
        <p:spPr/>
        <p:txBody>
          <a:bodyPr/>
          <a:lstStyle/>
          <a:p>
            <a:fld id="{1331DD94-C391-431C-94C9-EFE5C4DE965D}" type="datetimeFigureOut">
              <a:rPr kumimoji="1" lang="ja-JP" altLang="en-US" smtClean="0"/>
              <a:t>2025/2/27</a:t>
            </a:fld>
            <a:endParaRPr kumimoji="1" lang="ja-JP" altLang="en-US"/>
          </a:p>
        </p:txBody>
      </p:sp>
      <p:sp>
        <p:nvSpPr>
          <p:cNvPr id="5" name="フッター プレースホルダー 4">
            <a:extLst>
              <a:ext uri="{FF2B5EF4-FFF2-40B4-BE49-F238E27FC236}">
                <a16:creationId xmlns:a16="http://schemas.microsoft.com/office/drawing/2014/main" id="{BB9BCA73-E959-4F59-A90C-E49E5AB3FDD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EEBE88B-2F83-432C-AF57-25B91C3B2C4A}"/>
              </a:ext>
            </a:extLst>
          </p:cNvPr>
          <p:cNvSpPr>
            <a:spLocks noGrp="1"/>
          </p:cNvSpPr>
          <p:nvPr>
            <p:ph type="sldNum" sz="quarter" idx="12"/>
          </p:nvPr>
        </p:nvSpPr>
        <p:spPr/>
        <p:txBody>
          <a:bodyPr/>
          <a:lstStyle/>
          <a:p>
            <a:fld id="{261B5BA9-BD80-43FF-8007-6923EA2534BE}" type="slidenum">
              <a:rPr kumimoji="1" lang="ja-JP" altLang="en-US" smtClean="0"/>
              <a:t>‹#›</a:t>
            </a:fld>
            <a:endParaRPr kumimoji="1" lang="ja-JP" altLang="en-US"/>
          </a:p>
        </p:txBody>
      </p:sp>
    </p:spTree>
    <p:extLst>
      <p:ext uri="{BB962C8B-B14F-4D97-AF65-F5344CB8AC3E}">
        <p14:creationId xmlns:p14="http://schemas.microsoft.com/office/powerpoint/2010/main" val="25709958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AB1E53C-FA0E-4AF4-B8B4-B456F30702FF}"/>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0695DAE-22AF-4060-997C-88D00DFD00CF}"/>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84EA946-E2E6-41E3-8737-16433BE0CDB9}"/>
              </a:ext>
            </a:extLst>
          </p:cNvPr>
          <p:cNvSpPr>
            <a:spLocks noGrp="1"/>
          </p:cNvSpPr>
          <p:nvPr>
            <p:ph type="dt" sz="half" idx="10"/>
          </p:nvPr>
        </p:nvSpPr>
        <p:spPr/>
        <p:txBody>
          <a:bodyPr/>
          <a:lstStyle/>
          <a:p>
            <a:fld id="{1331DD94-C391-431C-94C9-EFE5C4DE965D}" type="datetimeFigureOut">
              <a:rPr kumimoji="1" lang="ja-JP" altLang="en-US" smtClean="0"/>
              <a:t>2025/2/27</a:t>
            </a:fld>
            <a:endParaRPr kumimoji="1" lang="ja-JP" altLang="en-US"/>
          </a:p>
        </p:txBody>
      </p:sp>
      <p:sp>
        <p:nvSpPr>
          <p:cNvPr id="5" name="フッター プレースホルダー 4">
            <a:extLst>
              <a:ext uri="{FF2B5EF4-FFF2-40B4-BE49-F238E27FC236}">
                <a16:creationId xmlns:a16="http://schemas.microsoft.com/office/drawing/2014/main" id="{ADB03A08-423F-40FC-A0CE-4B2FEC27AE7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223E6B3-CA86-438B-B64E-3012C7BF1C57}"/>
              </a:ext>
            </a:extLst>
          </p:cNvPr>
          <p:cNvSpPr>
            <a:spLocks noGrp="1"/>
          </p:cNvSpPr>
          <p:nvPr>
            <p:ph type="sldNum" sz="quarter" idx="12"/>
          </p:nvPr>
        </p:nvSpPr>
        <p:spPr/>
        <p:txBody>
          <a:bodyPr/>
          <a:lstStyle/>
          <a:p>
            <a:fld id="{261B5BA9-BD80-43FF-8007-6923EA2534BE}" type="slidenum">
              <a:rPr kumimoji="1" lang="ja-JP" altLang="en-US" smtClean="0"/>
              <a:t>‹#›</a:t>
            </a:fld>
            <a:endParaRPr kumimoji="1" lang="ja-JP" altLang="en-US"/>
          </a:p>
        </p:txBody>
      </p:sp>
    </p:spTree>
    <p:extLst>
      <p:ext uri="{BB962C8B-B14F-4D97-AF65-F5344CB8AC3E}">
        <p14:creationId xmlns:p14="http://schemas.microsoft.com/office/powerpoint/2010/main" val="16081753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0C59BE1-072F-4774-B800-C92B1A4EC495}"/>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D4E6D644-3AE0-4864-964F-18179597C74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88BDFB76-01CC-47D6-93A8-7C3E5C3C95C6}"/>
              </a:ext>
            </a:extLst>
          </p:cNvPr>
          <p:cNvSpPr>
            <a:spLocks noGrp="1"/>
          </p:cNvSpPr>
          <p:nvPr>
            <p:ph type="dt" sz="half" idx="10"/>
          </p:nvPr>
        </p:nvSpPr>
        <p:spPr/>
        <p:txBody>
          <a:bodyPr/>
          <a:lstStyle/>
          <a:p>
            <a:fld id="{1331DD94-C391-431C-94C9-EFE5C4DE965D}" type="datetimeFigureOut">
              <a:rPr kumimoji="1" lang="ja-JP" altLang="en-US" smtClean="0"/>
              <a:t>2025/2/27</a:t>
            </a:fld>
            <a:endParaRPr kumimoji="1" lang="ja-JP" altLang="en-US"/>
          </a:p>
        </p:txBody>
      </p:sp>
      <p:sp>
        <p:nvSpPr>
          <p:cNvPr id="5" name="フッター プレースホルダー 4">
            <a:extLst>
              <a:ext uri="{FF2B5EF4-FFF2-40B4-BE49-F238E27FC236}">
                <a16:creationId xmlns:a16="http://schemas.microsoft.com/office/drawing/2014/main" id="{19B98AA5-58D5-4E43-9E4F-2FB2D7026DD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18447AF-C2FC-4AAC-9E48-ECB404008BA2}"/>
              </a:ext>
            </a:extLst>
          </p:cNvPr>
          <p:cNvSpPr>
            <a:spLocks noGrp="1"/>
          </p:cNvSpPr>
          <p:nvPr>
            <p:ph type="sldNum" sz="quarter" idx="12"/>
          </p:nvPr>
        </p:nvSpPr>
        <p:spPr/>
        <p:txBody>
          <a:bodyPr/>
          <a:lstStyle/>
          <a:p>
            <a:fld id="{261B5BA9-BD80-43FF-8007-6923EA2534BE}" type="slidenum">
              <a:rPr kumimoji="1" lang="ja-JP" altLang="en-US" smtClean="0"/>
              <a:t>‹#›</a:t>
            </a:fld>
            <a:endParaRPr kumimoji="1" lang="ja-JP" altLang="en-US"/>
          </a:p>
        </p:txBody>
      </p:sp>
    </p:spTree>
    <p:extLst>
      <p:ext uri="{BB962C8B-B14F-4D97-AF65-F5344CB8AC3E}">
        <p14:creationId xmlns:p14="http://schemas.microsoft.com/office/powerpoint/2010/main" val="28022091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6D76209-6DC9-49DA-B72A-1D7A8EFF0157}"/>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4DBFE457-C41E-4569-8113-F4FFADDF9052}"/>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41C41764-1437-4DE7-A2B1-3BF920D7A888}"/>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3E6A598A-FC97-4077-823B-A7B4F55F6D2C}"/>
              </a:ext>
            </a:extLst>
          </p:cNvPr>
          <p:cNvSpPr>
            <a:spLocks noGrp="1"/>
          </p:cNvSpPr>
          <p:nvPr>
            <p:ph type="dt" sz="half" idx="10"/>
          </p:nvPr>
        </p:nvSpPr>
        <p:spPr/>
        <p:txBody>
          <a:bodyPr/>
          <a:lstStyle/>
          <a:p>
            <a:fld id="{1331DD94-C391-431C-94C9-EFE5C4DE965D}" type="datetimeFigureOut">
              <a:rPr kumimoji="1" lang="ja-JP" altLang="en-US" smtClean="0"/>
              <a:t>2025/2/27</a:t>
            </a:fld>
            <a:endParaRPr kumimoji="1" lang="ja-JP" altLang="en-US"/>
          </a:p>
        </p:txBody>
      </p:sp>
      <p:sp>
        <p:nvSpPr>
          <p:cNvPr id="6" name="フッター プレースホルダー 5">
            <a:extLst>
              <a:ext uri="{FF2B5EF4-FFF2-40B4-BE49-F238E27FC236}">
                <a16:creationId xmlns:a16="http://schemas.microsoft.com/office/drawing/2014/main" id="{99464526-1B8D-4A2F-80AB-F56278FAAE0B}"/>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0D0DB6FB-DF27-4ABC-A548-39538408E71F}"/>
              </a:ext>
            </a:extLst>
          </p:cNvPr>
          <p:cNvSpPr>
            <a:spLocks noGrp="1"/>
          </p:cNvSpPr>
          <p:nvPr>
            <p:ph type="sldNum" sz="quarter" idx="12"/>
          </p:nvPr>
        </p:nvSpPr>
        <p:spPr/>
        <p:txBody>
          <a:bodyPr/>
          <a:lstStyle/>
          <a:p>
            <a:fld id="{261B5BA9-BD80-43FF-8007-6923EA2534BE}" type="slidenum">
              <a:rPr kumimoji="1" lang="ja-JP" altLang="en-US" smtClean="0"/>
              <a:t>‹#›</a:t>
            </a:fld>
            <a:endParaRPr kumimoji="1" lang="ja-JP" altLang="en-US"/>
          </a:p>
        </p:txBody>
      </p:sp>
    </p:spTree>
    <p:extLst>
      <p:ext uri="{BB962C8B-B14F-4D97-AF65-F5344CB8AC3E}">
        <p14:creationId xmlns:p14="http://schemas.microsoft.com/office/powerpoint/2010/main" val="25342920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19FD587-17BD-4E38-B6E4-A876E22EBBEA}"/>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9D93B558-7452-4C0E-BBB0-4349851E78E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772E35FD-B6E0-4CAC-8228-1178606FF8EA}"/>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C2E8F087-43CC-4F08-B299-13C1D18D278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8BCE95F4-6404-49BF-BBFF-C69C67028FC4}"/>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9FFC9265-3CA1-4CA1-8300-8D68B81A3A36}"/>
              </a:ext>
            </a:extLst>
          </p:cNvPr>
          <p:cNvSpPr>
            <a:spLocks noGrp="1"/>
          </p:cNvSpPr>
          <p:nvPr>
            <p:ph type="dt" sz="half" idx="10"/>
          </p:nvPr>
        </p:nvSpPr>
        <p:spPr/>
        <p:txBody>
          <a:bodyPr/>
          <a:lstStyle/>
          <a:p>
            <a:fld id="{1331DD94-C391-431C-94C9-EFE5C4DE965D}" type="datetimeFigureOut">
              <a:rPr kumimoji="1" lang="ja-JP" altLang="en-US" smtClean="0"/>
              <a:t>2025/2/27</a:t>
            </a:fld>
            <a:endParaRPr kumimoji="1" lang="ja-JP" altLang="en-US"/>
          </a:p>
        </p:txBody>
      </p:sp>
      <p:sp>
        <p:nvSpPr>
          <p:cNvPr id="8" name="フッター プレースホルダー 7">
            <a:extLst>
              <a:ext uri="{FF2B5EF4-FFF2-40B4-BE49-F238E27FC236}">
                <a16:creationId xmlns:a16="http://schemas.microsoft.com/office/drawing/2014/main" id="{9A8F6AE3-98FF-4C16-95A6-0DA53BBD8BF9}"/>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A462361E-87EC-4128-92ED-89DC11691BB7}"/>
              </a:ext>
            </a:extLst>
          </p:cNvPr>
          <p:cNvSpPr>
            <a:spLocks noGrp="1"/>
          </p:cNvSpPr>
          <p:nvPr>
            <p:ph type="sldNum" sz="quarter" idx="12"/>
          </p:nvPr>
        </p:nvSpPr>
        <p:spPr/>
        <p:txBody>
          <a:bodyPr/>
          <a:lstStyle/>
          <a:p>
            <a:fld id="{261B5BA9-BD80-43FF-8007-6923EA2534BE}" type="slidenum">
              <a:rPr kumimoji="1" lang="ja-JP" altLang="en-US" smtClean="0"/>
              <a:t>‹#›</a:t>
            </a:fld>
            <a:endParaRPr kumimoji="1" lang="ja-JP" altLang="en-US"/>
          </a:p>
        </p:txBody>
      </p:sp>
    </p:spTree>
    <p:extLst>
      <p:ext uri="{BB962C8B-B14F-4D97-AF65-F5344CB8AC3E}">
        <p14:creationId xmlns:p14="http://schemas.microsoft.com/office/powerpoint/2010/main" val="41493746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3E24DDF-8B6B-4152-BE74-90099E920F83}"/>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A2FD9DC1-9A73-4009-88CA-F76ACDF8D248}"/>
              </a:ext>
            </a:extLst>
          </p:cNvPr>
          <p:cNvSpPr>
            <a:spLocks noGrp="1"/>
          </p:cNvSpPr>
          <p:nvPr>
            <p:ph type="dt" sz="half" idx="10"/>
          </p:nvPr>
        </p:nvSpPr>
        <p:spPr/>
        <p:txBody>
          <a:bodyPr/>
          <a:lstStyle/>
          <a:p>
            <a:fld id="{1331DD94-C391-431C-94C9-EFE5C4DE965D}" type="datetimeFigureOut">
              <a:rPr kumimoji="1" lang="ja-JP" altLang="en-US" smtClean="0"/>
              <a:t>2025/2/27</a:t>
            </a:fld>
            <a:endParaRPr kumimoji="1" lang="ja-JP" altLang="en-US"/>
          </a:p>
        </p:txBody>
      </p:sp>
      <p:sp>
        <p:nvSpPr>
          <p:cNvPr id="4" name="フッター プレースホルダー 3">
            <a:extLst>
              <a:ext uri="{FF2B5EF4-FFF2-40B4-BE49-F238E27FC236}">
                <a16:creationId xmlns:a16="http://schemas.microsoft.com/office/drawing/2014/main" id="{D4EC9CCD-A404-4F19-A84F-2D4D71A468AC}"/>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377CEC86-C04C-4809-ADE8-48DE296311DB}"/>
              </a:ext>
            </a:extLst>
          </p:cNvPr>
          <p:cNvSpPr>
            <a:spLocks noGrp="1"/>
          </p:cNvSpPr>
          <p:nvPr>
            <p:ph type="sldNum" sz="quarter" idx="12"/>
          </p:nvPr>
        </p:nvSpPr>
        <p:spPr/>
        <p:txBody>
          <a:bodyPr/>
          <a:lstStyle/>
          <a:p>
            <a:fld id="{261B5BA9-BD80-43FF-8007-6923EA2534BE}" type="slidenum">
              <a:rPr kumimoji="1" lang="ja-JP" altLang="en-US" smtClean="0"/>
              <a:t>‹#›</a:t>
            </a:fld>
            <a:endParaRPr kumimoji="1" lang="ja-JP" altLang="en-US"/>
          </a:p>
        </p:txBody>
      </p:sp>
    </p:spTree>
    <p:extLst>
      <p:ext uri="{BB962C8B-B14F-4D97-AF65-F5344CB8AC3E}">
        <p14:creationId xmlns:p14="http://schemas.microsoft.com/office/powerpoint/2010/main" val="25667782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45B47323-1D18-4F0A-A630-87C5004B0816}"/>
              </a:ext>
            </a:extLst>
          </p:cNvPr>
          <p:cNvSpPr>
            <a:spLocks noGrp="1"/>
          </p:cNvSpPr>
          <p:nvPr>
            <p:ph type="dt" sz="half" idx="10"/>
          </p:nvPr>
        </p:nvSpPr>
        <p:spPr/>
        <p:txBody>
          <a:bodyPr/>
          <a:lstStyle/>
          <a:p>
            <a:fld id="{1331DD94-C391-431C-94C9-EFE5C4DE965D}" type="datetimeFigureOut">
              <a:rPr kumimoji="1" lang="ja-JP" altLang="en-US" smtClean="0"/>
              <a:t>2025/2/27</a:t>
            </a:fld>
            <a:endParaRPr kumimoji="1" lang="ja-JP" altLang="en-US"/>
          </a:p>
        </p:txBody>
      </p:sp>
      <p:sp>
        <p:nvSpPr>
          <p:cNvPr id="3" name="フッター プレースホルダー 2">
            <a:extLst>
              <a:ext uri="{FF2B5EF4-FFF2-40B4-BE49-F238E27FC236}">
                <a16:creationId xmlns:a16="http://schemas.microsoft.com/office/drawing/2014/main" id="{386A109B-0183-4672-A2C9-6301928191ED}"/>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90454A5C-871C-47C8-8EC5-77F3C682A6EE}"/>
              </a:ext>
            </a:extLst>
          </p:cNvPr>
          <p:cNvSpPr>
            <a:spLocks noGrp="1"/>
          </p:cNvSpPr>
          <p:nvPr>
            <p:ph type="sldNum" sz="quarter" idx="12"/>
          </p:nvPr>
        </p:nvSpPr>
        <p:spPr/>
        <p:txBody>
          <a:bodyPr/>
          <a:lstStyle/>
          <a:p>
            <a:fld id="{261B5BA9-BD80-43FF-8007-6923EA2534BE}" type="slidenum">
              <a:rPr kumimoji="1" lang="ja-JP" altLang="en-US" smtClean="0"/>
              <a:t>‹#›</a:t>
            </a:fld>
            <a:endParaRPr kumimoji="1" lang="ja-JP" altLang="en-US"/>
          </a:p>
        </p:txBody>
      </p:sp>
    </p:spTree>
    <p:extLst>
      <p:ext uri="{BB962C8B-B14F-4D97-AF65-F5344CB8AC3E}">
        <p14:creationId xmlns:p14="http://schemas.microsoft.com/office/powerpoint/2010/main" val="9990705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F0E1A8B-C65F-4CF1-ADB1-21C50149488A}"/>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BBF69CF-B8F5-43D5-8CBF-B39DF41CD9E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44A45B52-F728-4BAE-A430-DAB67ECCE93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31A9E717-FC87-4C1F-B9AE-77971F25B554}"/>
              </a:ext>
            </a:extLst>
          </p:cNvPr>
          <p:cNvSpPr>
            <a:spLocks noGrp="1"/>
          </p:cNvSpPr>
          <p:nvPr>
            <p:ph type="dt" sz="half" idx="10"/>
          </p:nvPr>
        </p:nvSpPr>
        <p:spPr/>
        <p:txBody>
          <a:bodyPr/>
          <a:lstStyle/>
          <a:p>
            <a:fld id="{1331DD94-C391-431C-94C9-EFE5C4DE965D}" type="datetimeFigureOut">
              <a:rPr kumimoji="1" lang="ja-JP" altLang="en-US" smtClean="0"/>
              <a:t>2025/2/27</a:t>
            </a:fld>
            <a:endParaRPr kumimoji="1" lang="ja-JP" altLang="en-US"/>
          </a:p>
        </p:txBody>
      </p:sp>
      <p:sp>
        <p:nvSpPr>
          <p:cNvPr id="6" name="フッター プレースホルダー 5">
            <a:extLst>
              <a:ext uri="{FF2B5EF4-FFF2-40B4-BE49-F238E27FC236}">
                <a16:creationId xmlns:a16="http://schemas.microsoft.com/office/drawing/2014/main" id="{E84F616D-BB60-4C3A-9A45-AAC3D32EFD3E}"/>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334ED44-6643-4C3E-BD11-0E18549CA71C}"/>
              </a:ext>
            </a:extLst>
          </p:cNvPr>
          <p:cNvSpPr>
            <a:spLocks noGrp="1"/>
          </p:cNvSpPr>
          <p:nvPr>
            <p:ph type="sldNum" sz="quarter" idx="12"/>
          </p:nvPr>
        </p:nvSpPr>
        <p:spPr/>
        <p:txBody>
          <a:bodyPr/>
          <a:lstStyle/>
          <a:p>
            <a:fld id="{261B5BA9-BD80-43FF-8007-6923EA2534BE}" type="slidenum">
              <a:rPr kumimoji="1" lang="ja-JP" altLang="en-US" smtClean="0"/>
              <a:t>‹#›</a:t>
            </a:fld>
            <a:endParaRPr kumimoji="1" lang="ja-JP" altLang="en-US"/>
          </a:p>
        </p:txBody>
      </p:sp>
    </p:spTree>
    <p:extLst>
      <p:ext uri="{BB962C8B-B14F-4D97-AF65-F5344CB8AC3E}">
        <p14:creationId xmlns:p14="http://schemas.microsoft.com/office/powerpoint/2010/main" val="28238852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CFB38EA-0ED7-430A-9A51-51517901F8C2}"/>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32586CA3-7E15-49BB-8343-45B7685ED31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0EB5F3DC-7F67-47E4-B308-99F6AAA105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259C3991-1BC2-430E-B062-02290F91B19A}"/>
              </a:ext>
            </a:extLst>
          </p:cNvPr>
          <p:cNvSpPr>
            <a:spLocks noGrp="1"/>
          </p:cNvSpPr>
          <p:nvPr>
            <p:ph type="dt" sz="half" idx="10"/>
          </p:nvPr>
        </p:nvSpPr>
        <p:spPr/>
        <p:txBody>
          <a:bodyPr/>
          <a:lstStyle/>
          <a:p>
            <a:fld id="{1331DD94-C391-431C-94C9-EFE5C4DE965D}" type="datetimeFigureOut">
              <a:rPr kumimoji="1" lang="ja-JP" altLang="en-US" smtClean="0"/>
              <a:t>2025/2/27</a:t>
            </a:fld>
            <a:endParaRPr kumimoji="1" lang="ja-JP" altLang="en-US"/>
          </a:p>
        </p:txBody>
      </p:sp>
      <p:sp>
        <p:nvSpPr>
          <p:cNvPr id="6" name="フッター プレースホルダー 5">
            <a:extLst>
              <a:ext uri="{FF2B5EF4-FFF2-40B4-BE49-F238E27FC236}">
                <a16:creationId xmlns:a16="http://schemas.microsoft.com/office/drawing/2014/main" id="{6F4F3E57-0A1C-4CDD-AB13-02738B786E31}"/>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F7FDAA3D-DFE4-492D-A41B-3BAC5FC1A5D6}"/>
              </a:ext>
            </a:extLst>
          </p:cNvPr>
          <p:cNvSpPr>
            <a:spLocks noGrp="1"/>
          </p:cNvSpPr>
          <p:nvPr>
            <p:ph type="sldNum" sz="quarter" idx="12"/>
          </p:nvPr>
        </p:nvSpPr>
        <p:spPr/>
        <p:txBody>
          <a:bodyPr/>
          <a:lstStyle/>
          <a:p>
            <a:fld id="{261B5BA9-BD80-43FF-8007-6923EA2534BE}" type="slidenum">
              <a:rPr kumimoji="1" lang="ja-JP" altLang="en-US" smtClean="0"/>
              <a:t>‹#›</a:t>
            </a:fld>
            <a:endParaRPr kumimoji="1" lang="ja-JP" altLang="en-US"/>
          </a:p>
        </p:txBody>
      </p:sp>
    </p:spTree>
    <p:extLst>
      <p:ext uri="{BB962C8B-B14F-4D97-AF65-F5344CB8AC3E}">
        <p14:creationId xmlns:p14="http://schemas.microsoft.com/office/powerpoint/2010/main" val="25113966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D20A3567-38B4-4C1F-AD18-3BB518461D6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249A0035-BD90-48D2-9778-368C1657778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636EAA64-BC60-4AAF-8D94-94EB4020934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31DD94-C391-431C-94C9-EFE5C4DE965D}" type="datetimeFigureOut">
              <a:rPr kumimoji="1" lang="ja-JP" altLang="en-US" smtClean="0"/>
              <a:t>2025/2/27</a:t>
            </a:fld>
            <a:endParaRPr kumimoji="1" lang="ja-JP" altLang="en-US"/>
          </a:p>
        </p:txBody>
      </p:sp>
      <p:sp>
        <p:nvSpPr>
          <p:cNvPr id="5" name="フッター プレースホルダー 4">
            <a:extLst>
              <a:ext uri="{FF2B5EF4-FFF2-40B4-BE49-F238E27FC236}">
                <a16:creationId xmlns:a16="http://schemas.microsoft.com/office/drawing/2014/main" id="{8C6901A6-7A26-4EED-8908-88A2183FEDF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2A0754EA-5188-478A-BC05-CAFE67D79ED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1B5BA9-BD80-43FF-8007-6923EA2534BE}" type="slidenum">
              <a:rPr kumimoji="1" lang="ja-JP" altLang="en-US" smtClean="0"/>
              <a:t>‹#›</a:t>
            </a:fld>
            <a:endParaRPr kumimoji="1" lang="ja-JP" altLang="en-US"/>
          </a:p>
        </p:txBody>
      </p:sp>
    </p:spTree>
    <p:extLst>
      <p:ext uri="{BB962C8B-B14F-4D97-AF65-F5344CB8AC3E}">
        <p14:creationId xmlns:p14="http://schemas.microsoft.com/office/powerpoint/2010/main" val="7479504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a:extLst>
              <a:ext uri="{FF2B5EF4-FFF2-40B4-BE49-F238E27FC236}">
                <a16:creationId xmlns:a16="http://schemas.microsoft.com/office/drawing/2014/main" id="{BCEDD82F-1BB9-4B97-A0B9-6E084D8C1741}"/>
              </a:ext>
            </a:extLst>
          </p:cNvPr>
          <p:cNvPicPr>
            <a:picLocks noChangeAspect="1"/>
          </p:cNvPicPr>
          <p:nvPr/>
        </p:nvPicPr>
        <p:blipFill rotWithShape="1">
          <a:blip r:embed="rId2">
            <a:extLst>
              <a:ext uri="{28A0092B-C50C-407E-A947-70E740481C1C}">
                <a14:useLocalDpi xmlns:a14="http://schemas.microsoft.com/office/drawing/2010/main" val="0"/>
              </a:ext>
            </a:extLst>
          </a:blip>
          <a:srcRect t="8150" r="13507" b="8689"/>
          <a:stretch/>
        </p:blipFill>
        <p:spPr>
          <a:xfrm rot="5400000">
            <a:off x="8282782" y="2627052"/>
            <a:ext cx="3110970" cy="4233333"/>
          </a:xfrm>
          <a:prstGeom prst="rect">
            <a:avLst/>
          </a:prstGeom>
        </p:spPr>
      </p:pic>
      <p:sp>
        <p:nvSpPr>
          <p:cNvPr id="2" name="タイトル 1">
            <a:extLst>
              <a:ext uri="{FF2B5EF4-FFF2-40B4-BE49-F238E27FC236}">
                <a16:creationId xmlns:a16="http://schemas.microsoft.com/office/drawing/2014/main" id="{650AC763-99C3-41DE-A3C8-799BC37911D5}"/>
              </a:ext>
            </a:extLst>
          </p:cNvPr>
          <p:cNvSpPr>
            <a:spLocks noGrp="1"/>
          </p:cNvSpPr>
          <p:nvPr>
            <p:ph type="ctrTitle"/>
          </p:nvPr>
        </p:nvSpPr>
        <p:spPr/>
        <p:txBody>
          <a:bodyPr anchor="ctr">
            <a:normAutofit/>
          </a:bodyPr>
          <a:lstStyle/>
          <a:p>
            <a:r>
              <a:rPr lang="ja-JP" altLang="ja-JP" sz="3600" kern="100" dirty="0">
                <a:effectLst/>
                <a:latin typeface="Meiryo UI" panose="020B0604030504040204" pitchFamily="50" charset="-128"/>
                <a:ea typeface="Meiryo UI" panose="020B0604030504040204" pitchFamily="50" charset="-128"/>
                <a:cs typeface="Times New Roman" panose="02020603050405020304" pitchFamily="18" charset="0"/>
              </a:rPr>
              <a:t>東海村介護支援専門員等資格取得助成金</a:t>
            </a:r>
            <a:br>
              <a:rPr lang="en-US" altLang="ja-JP" sz="3600" kern="100" dirty="0">
                <a:effectLst/>
                <a:latin typeface="Meiryo UI" panose="020B0604030504040204" pitchFamily="50" charset="-128"/>
                <a:ea typeface="Meiryo UI" panose="020B0604030504040204" pitchFamily="50" charset="-128"/>
                <a:cs typeface="Times New Roman" panose="02020603050405020304" pitchFamily="18" charset="0"/>
              </a:rPr>
            </a:br>
            <a:r>
              <a:rPr lang="ja-JP" altLang="en-US" sz="3600" kern="100" dirty="0">
                <a:effectLst/>
                <a:latin typeface="Meiryo UI" panose="020B0604030504040204" pitchFamily="50" charset="-128"/>
                <a:ea typeface="Meiryo UI" panose="020B0604030504040204" pitchFamily="50" charset="-128"/>
                <a:cs typeface="Times New Roman" panose="02020603050405020304" pitchFamily="18" charset="0"/>
              </a:rPr>
              <a:t>助成対象に関する解説</a:t>
            </a:r>
            <a:endParaRPr kumimoji="1" lang="ja-JP" altLang="en-US" sz="9600" dirty="0">
              <a:latin typeface="Meiryo UI" panose="020B0604030504040204" pitchFamily="50" charset="-128"/>
              <a:ea typeface="Meiryo UI" panose="020B0604030504040204" pitchFamily="50" charset="-128"/>
            </a:endParaRPr>
          </a:p>
        </p:txBody>
      </p:sp>
      <p:sp>
        <p:nvSpPr>
          <p:cNvPr id="3" name="字幕 2">
            <a:extLst>
              <a:ext uri="{FF2B5EF4-FFF2-40B4-BE49-F238E27FC236}">
                <a16:creationId xmlns:a16="http://schemas.microsoft.com/office/drawing/2014/main" id="{0E665D05-01DA-4431-BD42-845B7FE97D0C}"/>
              </a:ext>
            </a:extLst>
          </p:cNvPr>
          <p:cNvSpPr>
            <a:spLocks noGrp="1"/>
          </p:cNvSpPr>
          <p:nvPr>
            <p:ph type="subTitle" idx="1"/>
          </p:nvPr>
        </p:nvSpPr>
        <p:spPr/>
        <p:txBody>
          <a:bodyPr/>
          <a:lstStyle/>
          <a:p>
            <a:r>
              <a:rPr kumimoji="1" lang="ja-JP" altLang="en-US" dirty="0">
                <a:latin typeface="Meiryo UI" panose="020B0604030504040204" pitchFamily="50" charset="-128"/>
                <a:ea typeface="Meiryo UI" panose="020B0604030504040204" pitchFamily="50" charset="-128"/>
              </a:rPr>
              <a:t>令和</a:t>
            </a:r>
            <a:r>
              <a:rPr kumimoji="1" lang="en-US" altLang="ja-JP" dirty="0">
                <a:latin typeface="Meiryo UI" panose="020B0604030504040204" pitchFamily="50" charset="-128"/>
                <a:ea typeface="Meiryo UI" panose="020B0604030504040204" pitchFamily="50" charset="-128"/>
              </a:rPr>
              <a:t>7</a:t>
            </a:r>
            <a:r>
              <a:rPr kumimoji="1" lang="ja-JP" altLang="en-US" dirty="0">
                <a:latin typeface="Meiryo UI" panose="020B0604030504040204" pitchFamily="50" charset="-128"/>
                <a:ea typeface="Meiryo UI" panose="020B0604030504040204" pitchFamily="50" charset="-128"/>
              </a:rPr>
              <a:t>年</a:t>
            </a:r>
            <a:r>
              <a:rPr kumimoji="1" lang="en-US" altLang="ja-JP" dirty="0">
                <a:latin typeface="Meiryo UI" panose="020B0604030504040204" pitchFamily="50" charset="-128"/>
                <a:ea typeface="Meiryo UI" panose="020B0604030504040204" pitchFamily="50" charset="-128"/>
              </a:rPr>
              <a:t>2</a:t>
            </a:r>
            <a:r>
              <a:rPr kumimoji="1" lang="ja-JP" altLang="en-US" dirty="0">
                <a:latin typeface="Meiryo UI" panose="020B0604030504040204" pitchFamily="50" charset="-128"/>
                <a:ea typeface="Meiryo UI" panose="020B0604030504040204" pitchFamily="50" charset="-128"/>
              </a:rPr>
              <a:t>月</a:t>
            </a:r>
            <a:r>
              <a:rPr kumimoji="1" lang="en-US" altLang="ja-JP" dirty="0">
                <a:latin typeface="Meiryo UI" panose="020B0604030504040204" pitchFamily="50" charset="-128"/>
                <a:ea typeface="Meiryo UI" panose="020B0604030504040204" pitchFamily="50" charset="-128"/>
              </a:rPr>
              <a:t>27</a:t>
            </a:r>
            <a:r>
              <a:rPr kumimoji="1" lang="ja-JP" altLang="en-US" dirty="0">
                <a:latin typeface="Meiryo UI" panose="020B0604030504040204" pitchFamily="50" charset="-128"/>
                <a:ea typeface="Meiryo UI" panose="020B0604030504040204" pitchFamily="50" charset="-128"/>
              </a:rPr>
              <a:t>日</a:t>
            </a:r>
            <a:endParaRPr kumimoji="1"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東海村保険課</a:t>
            </a:r>
            <a:endParaRPr lang="en-US" altLang="ja-JP" dirty="0">
              <a:latin typeface="Meiryo UI" panose="020B0604030504040204" pitchFamily="50" charset="-128"/>
              <a:ea typeface="Meiryo UI" panose="020B0604030504040204" pitchFamily="50" charset="-128"/>
            </a:endParaRPr>
          </a:p>
          <a:p>
            <a:endParaRPr kumimoji="1"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9538969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6E641D7-98B9-48ED-9A95-5C8FDF84DA44}"/>
              </a:ext>
            </a:extLst>
          </p:cNvPr>
          <p:cNvSpPr>
            <a:spLocks noGrp="1"/>
          </p:cNvSpPr>
          <p:nvPr>
            <p:ph type="title"/>
          </p:nvPr>
        </p:nvSpPr>
        <p:spPr>
          <a:xfrm>
            <a:off x="838200" y="144992"/>
            <a:ext cx="10515600" cy="896408"/>
          </a:xfrm>
        </p:spPr>
        <p:txBody>
          <a:bodyPr/>
          <a:lstStyle/>
          <a:p>
            <a:r>
              <a:rPr lang="ja-JP" altLang="en-US" dirty="0">
                <a:latin typeface="Meiryo UI" panose="020B0604030504040204" pitchFamily="50" charset="-128"/>
                <a:ea typeface="Meiryo UI" panose="020B0604030504040204" pitchFamily="50" charset="-128"/>
              </a:rPr>
              <a:t>３．よくある質問</a:t>
            </a:r>
            <a:endParaRPr kumimoji="1" lang="ja-JP" altLang="en-US" dirty="0">
              <a:latin typeface="Meiryo UI" panose="020B0604030504040204" pitchFamily="50" charset="-128"/>
              <a:ea typeface="Meiryo UI" panose="020B0604030504040204" pitchFamily="50" charset="-128"/>
            </a:endParaRPr>
          </a:p>
        </p:txBody>
      </p:sp>
      <p:sp>
        <p:nvSpPr>
          <p:cNvPr id="4" name="コンテンツ プレースホルダー 3">
            <a:extLst>
              <a:ext uri="{FF2B5EF4-FFF2-40B4-BE49-F238E27FC236}">
                <a16:creationId xmlns:a16="http://schemas.microsoft.com/office/drawing/2014/main" id="{24DA0786-1285-444E-9456-F067B4C4EBF3}"/>
              </a:ext>
            </a:extLst>
          </p:cNvPr>
          <p:cNvSpPr>
            <a:spLocks noGrp="1"/>
          </p:cNvSpPr>
          <p:nvPr>
            <p:ph idx="1"/>
          </p:nvPr>
        </p:nvSpPr>
        <p:spPr>
          <a:xfrm>
            <a:off x="838200" y="1744133"/>
            <a:ext cx="10515600" cy="4432830"/>
          </a:xfrm>
          <a:ln>
            <a:solidFill>
              <a:schemeClr val="accent1">
                <a:lumMod val="20000"/>
                <a:lumOff val="80000"/>
              </a:schemeClr>
            </a:solidFill>
          </a:ln>
        </p:spPr>
        <p:txBody>
          <a:bodyPr/>
          <a:lstStyle/>
          <a:p>
            <a:pPr marL="0" indent="0">
              <a:buNone/>
            </a:pPr>
            <a:r>
              <a:rPr lang="ja-JP" altLang="en-US" dirty="0">
                <a:latin typeface="Meiryo UI" panose="020B0604030504040204" pitchFamily="50" charset="-128"/>
                <a:ea typeface="Meiryo UI" panose="020B0604030504040204" pitchFamily="50" charset="-128"/>
              </a:rPr>
              <a:t>＜回答＞</a:t>
            </a:r>
            <a:endParaRPr lang="en-US" altLang="ja-JP" dirty="0">
              <a:latin typeface="Meiryo UI" panose="020B0604030504040204" pitchFamily="50" charset="-128"/>
              <a:ea typeface="Meiryo UI" panose="020B0604030504040204" pitchFamily="50" charset="-128"/>
            </a:endParaRPr>
          </a:p>
          <a:p>
            <a:pPr marL="0" indent="0">
              <a:buNone/>
            </a:pPr>
            <a:r>
              <a:rPr lang="ja-JP" altLang="en-US" dirty="0">
                <a:latin typeface="Meiryo UI" panose="020B0604030504040204" pitchFamily="50" charset="-128"/>
                <a:ea typeface="Meiryo UI" panose="020B0604030504040204" pitchFamily="50" charset="-128"/>
              </a:rPr>
              <a:t>　助成金を返還していただくことになります。（下記の返還の手続きを行っていただければ罰則等の不利益は発生しません。）</a:t>
            </a:r>
            <a:endParaRPr lang="en-US" altLang="ja-JP" dirty="0">
              <a:latin typeface="Meiryo UI" panose="020B0604030504040204" pitchFamily="50" charset="-128"/>
              <a:ea typeface="Meiryo UI" panose="020B0604030504040204" pitchFamily="50" charset="-128"/>
            </a:endParaRPr>
          </a:p>
          <a:p>
            <a:pPr marL="0" indent="0">
              <a:buNone/>
            </a:pPr>
            <a:r>
              <a:rPr lang="ja-JP" altLang="en-US" dirty="0">
                <a:latin typeface="Meiryo UI" panose="020B0604030504040204" pitchFamily="50" charset="-128"/>
                <a:ea typeface="Meiryo UI" panose="020B0604030504040204" pitchFamily="50" charset="-128"/>
              </a:rPr>
              <a:t>　手続きとしては，変更交付申請の手続きが必要になります。その際は，「東海村介護支援専門員等資格取得助成金変更承認申請書（様式第</a:t>
            </a:r>
            <a:r>
              <a:rPr lang="en-US" altLang="ja-JP" dirty="0">
                <a:latin typeface="Meiryo UI" panose="020B0604030504040204" pitchFamily="50" charset="-128"/>
                <a:ea typeface="Meiryo UI" panose="020B0604030504040204" pitchFamily="50" charset="-128"/>
              </a:rPr>
              <a:t>6</a:t>
            </a:r>
            <a:r>
              <a:rPr lang="ja-JP" altLang="en-US" dirty="0">
                <a:latin typeface="Meiryo UI" panose="020B0604030504040204" pitchFamily="50" charset="-128"/>
                <a:ea typeface="Meiryo UI" panose="020B0604030504040204" pitchFamily="50" charset="-128"/>
              </a:rPr>
              <a:t>号）」を村にご提出ください。</a:t>
            </a:r>
            <a:endParaRPr lang="en-US" altLang="ja-JP" dirty="0">
              <a:latin typeface="Meiryo UI" panose="020B0604030504040204" pitchFamily="50" charset="-128"/>
              <a:ea typeface="Meiryo UI" panose="020B0604030504040204" pitchFamily="50" charset="-128"/>
            </a:endParaRPr>
          </a:p>
          <a:p>
            <a:pPr marL="0" indent="0">
              <a:buNone/>
            </a:pPr>
            <a:r>
              <a:rPr lang="ja-JP" altLang="en-US" dirty="0">
                <a:latin typeface="Meiryo UI" panose="020B0604030504040204" pitchFamily="50" charset="-128"/>
                <a:ea typeface="Meiryo UI" panose="020B0604030504040204" pitchFamily="50" charset="-128"/>
              </a:rPr>
              <a:t>　その後，「東海村介護支援専門員等資格取得助成金交付決定取消通知書（様式第９号）」が村から申請者に届きますので，案内に従って助成金の返還をしてください。</a:t>
            </a:r>
          </a:p>
        </p:txBody>
      </p:sp>
      <p:sp>
        <p:nvSpPr>
          <p:cNvPr id="6" name="コンテンツ プレースホルダー 6">
            <a:extLst>
              <a:ext uri="{FF2B5EF4-FFF2-40B4-BE49-F238E27FC236}">
                <a16:creationId xmlns:a16="http://schemas.microsoft.com/office/drawing/2014/main" id="{BB33A5B1-59D7-428F-B447-A9C4F8069CBD}"/>
              </a:ext>
            </a:extLst>
          </p:cNvPr>
          <p:cNvSpPr txBox="1">
            <a:spLocks/>
          </p:cNvSpPr>
          <p:nvPr/>
        </p:nvSpPr>
        <p:spPr>
          <a:xfrm>
            <a:off x="838200" y="847726"/>
            <a:ext cx="10515600" cy="896407"/>
          </a:xfrm>
          <a:prstGeom prst="rect">
            <a:avLst/>
          </a:prstGeom>
          <a:solidFill>
            <a:schemeClr val="accent1">
              <a:lumMod val="20000"/>
              <a:lumOff val="80000"/>
            </a:schemeClr>
          </a:solid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dirty="0">
                <a:latin typeface="Meiryo UI" panose="020B0604030504040204" pitchFamily="50" charset="-128"/>
                <a:ea typeface="Meiryo UI" panose="020B0604030504040204" pitchFamily="50" charset="-128"/>
              </a:rPr>
              <a:t>助成申請をして，助成金を受け取った後に，その職員が退職してしまった場合はどうなるのか？</a:t>
            </a:r>
            <a:endParaRPr lang="en-US" altLang="ja-JP"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8587691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6E641D7-98B9-48ED-9A95-5C8FDF84DA44}"/>
              </a:ext>
            </a:extLst>
          </p:cNvPr>
          <p:cNvSpPr>
            <a:spLocks noGrp="1"/>
          </p:cNvSpPr>
          <p:nvPr>
            <p:ph type="title"/>
          </p:nvPr>
        </p:nvSpPr>
        <p:spPr>
          <a:xfrm>
            <a:off x="838200" y="144992"/>
            <a:ext cx="10515600" cy="896408"/>
          </a:xfrm>
        </p:spPr>
        <p:txBody>
          <a:bodyPr/>
          <a:lstStyle/>
          <a:p>
            <a:r>
              <a:rPr lang="ja-JP" altLang="en-US" dirty="0">
                <a:latin typeface="Meiryo UI" panose="020B0604030504040204" pitchFamily="50" charset="-128"/>
                <a:ea typeface="Meiryo UI" panose="020B0604030504040204" pitchFamily="50" charset="-128"/>
              </a:rPr>
              <a:t>３．よくある質問</a:t>
            </a:r>
            <a:endParaRPr kumimoji="1" lang="ja-JP" altLang="en-US" dirty="0">
              <a:latin typeface="Meiryo UI" panose="020B0604030504040204" pitchFamily="50" charset="-128"/>
              <a:ea typeface="Meiryo UI" panose="020B0604030504040204" pitchFamily="50" charset="-128"/>
            </a:endParaRPr>
          </a:p>
        </p:txBody>
      </p:sp>
      <p:sp>
        <p:nvSpPr>
          <p:cNvPr id="4" name="コンテンツ プレースホルダー 3">
            <a:extLst>
              <a:ext uri="{FF2B5EF4-FFF2-40B4-BE49-F238E27FC236}">
                <a16:creationId xmlns:a16="http://schemas.microsoft.com/office/drawing/2014/main" id="{24DA0786-1285-444E-9456-F067B4C4EBF3}"/>
              </a:ext>
            </a:extLst>
          </p:cNvPr>
          <p:cNvSpPr>
            <a:spLocks noGrp="1"/>
          </p:cNvSpPr>
          <p:nvPr>
            <p:ph idx="1"/>
          </p:nvPr>
        </p:nvSpPr>
        <p:spPr>
          <a:xfrm>
            <a:off x="838200" y="1744133"/>
            <a:ext cx="10515600" cy="1600200"/>
          </a:xfrm>
          <a:ln>
            <a:solidFill>
              <a:schemeClr val="accent1">
                <a:lumMod val="20000"/>
                <a:lumOff val="80000"/>
              </a:schemeClr>
            </a:solidFill>
          </a:ln>
        </p:spPr>
        <p:txBody>
          <a:bodyPr/>
          <a:lstStyle/>
          <a:p>
            <a:pPr marL="0" indent="0">
              <a:buNone/>
            </a:pPr>
            <a:r>
              <a:rPr lang="ja-JP" altLang="en-US" dirty="0">
                <a:latin typeface="Meiryo UI" panose="020B0604030504040204" pitchFamily="50" charset="-128"/>
                <a:ea typeface="Meiryo UI" panose="020B0604030504040204" pitchFamily="50" charset="-128"/>
              </a:rPr>
              <a:t>＜回答＞</a:t>
            </a:r>
            <a:endParaRPr lang="en-US" altLang="ja-JP" dirty="0">
              <a:latin typeface="Meiryo UI" panose="020B0604030504040204" pitchFamily="50" charset="-128"/>
              <a:ea typeface="Meiryo UI" panose="020B0604030504040204" pitchFamily="50" charset="-128"/>
            </a:endParaRPr>
          </a:p>
          <a:p>
            <a:pPr marL="0" indent="0">
              <a:buNone/>
            </a:pPr>
            <a:r>
              <a:rPr lang="ja-JP" altLang="en-US" dirty="0">
                <a:latin typeface="Meiryo UI" panose="020B0604030504040204" pitchFamily="50" charset="-128"/>
                <a:ea typeface="Meiryo UI" panose="020B0604030504040204" pitchFamily="50" charset="-128"/>
              </a:rPr>
              <a:t>　本助成金の申請については，サービスの種類にかかわらず，利用者</a:t>
            </a:r>
            <a:r>
              <a:rPr lang="en-US" altLang="ja-JP" dirty="0">
                <a:latin typeface="Meiryo UI" panose="020B0604030504040204" pitchFamily="50" charset="-128"/>
                <a:ea typeface="Meiryo UI" panose="020B0604030504040204" pitchFamily="50" charset="-128"/>
              </a:rPr>
              <a:t>1</a:t>
            </a:r>
            <a:r>
              <a:rPr lang="ja-JP" altLang="en-US" dirty="0">
                <a:latin typeface="Meiryo UI" panose="020B0604030504040204" pitchFamily="50" charset="-128"/>
                <a:ea typeface="Meiryo UI" panose="020B0604030504040204" pitchFamily="50" charset="-128"/>
              </a:rPr>
              <a:t>人については１とカウントすることとします。</a:t>
            </a:r>
          </a:p>
        </p:txBody>
      </p:sp>
      <p:sp>
        <p:nvSpPr>
          <p:cNvPr id="6" name="コンテンツ プレースホルダー 6">
            <a:extLst>
              <a:ext uri="{FF2B5EF4-FFF2-40B4-BE49-F238E27FC236}">
                <a16:creationId xmlns:a16="http://schemas.microsoft.com/office/drawing/2014/main" id="{BB33A5B1-59D7-428F-B447-A9C4F8069CBD}"/>
              </a:ext>
            </a:extLst>
          </p:cNvPr>
          <p:cNvSpPr txBox="1">
            <a:spLocks/>
          </p:cNvSpPr>
          <p:nvPr/>
        </p:nvSpPr>
        <p:spPr>
          <a:xfrm>
            <a:off x="838200" y="847726"/>
            <a:ext cx="10515600" cy="896407"/>
          </a:xfrm>
          <a:prstGeom prst="rect">
            <a:avLst/>
          </a:prstGeom>
          <a:solidFill>
            <a:schemeClr val="accent1">
              <a:lumMod val="20000"/>
              <a:lumOff val="80000"/>
            </a:schemeClr>
          </a:solid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dirty="0">
                <a:latin typeface="Meiryo UI" panose="020B0604030504040204" pitchFamily="50" charset="-128"/>
                <a:ea typeface="Meiryo UI" panose="020B0604030504040204" pitchFamily="50" charset="-128"/>
              </a:rPr>
              <a:t>担当する利用者数の数え方について，介護予防支援，介護予防ケアマネジメント，居宅介護支援で</a:t>
            </a:r>
            <a:r>
              <a:rPr lang="en-US" altLang="ja-JP" dirty="0">
                <a:latin typeface="Meiryo UI" panose="020B0604030504040204" pitchFamily="50" charset="-128"/>
                <a:ea typeface="Meiryo UI" panose="020B0604030504040204" pitchFamily="50" charset="-128"/>
              </a:rPr>
              <a:t>1</a:t>
            </a:r>
            <a:r>
              <a:rPr lang="ja-JP" altLang="en-US" dirty="0">
                <a:latin typeface="Meiryo UI" panose="020B0604030504040204" pitchFamily="50" charset="-128"/>
                <a:ea typeface="Meiryo UI" panose="020B0604030504040204" pitchFamily="50" charset="-128"/>
              </a:rPr>
              <a:t>人当たりの数え方は異なるのか？</a:t>
            </a:r>
            <a:endParaRPr lang="en-US" altLang="ja-JP" dirty="0">
              <a:latin typeface="Meiryo UI" panose="020B0604030504040204" pitchFamily="50" charset="-128"/>
              <a:ea typeface="Meiryo UI" panose="020B0604030504040204" pitchFamily="50" charset="-128"/>
            </a:endParaRPr>
          </a:p>
        </p:txBody>
      </p:sp>
      <p:sp>
        <p:nvSpPr>
          <p:cNvPr id="5" name="コンテンツ プレースホルダー 3">
            <a:extLst>
              <a:ext uri="{FF2B5EF4-FFF2-40B4-BE49-F238E27FC236}">
                <a16:creationId xmlns:a16="http://schemas.microsoft.com/office/drawing/2014/main" id="{8885D9B5-7FFE-4140-943A-8E13B63B7566}"/>
              </a:ext>
            </a:extLst>
          </p:cNvPr>
          <p:cNvSpPr txBox="1">
            <a:spLocks/>
          </p:cNvSpPr>
          <p:nvPr/>
        </p:nvSpPr>
        <p:spPr>
          <a:xfrm>
            <a:off x="838200" y="4521200"/>
            <a:ext cx="10515600" cy="1600200"/>
          </a:xfrm>
          <a:prstGeom prst="rect">
            <a:avLst/>
          </a:prstGeom>
          <a:ln>
            <a:solidFill>
              <a:schemeClr val="accent1">
                <a:lumMod val="20000"/>
                <a:lumOff val="80000"/>
              </a:schemeClr>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dirty="0">
                <a:latin typeface="Meiryo UI" panose="020B0604030504040204" pitchFamily="50" charset="-128"/>
                <a:ea typeface="Meiryo UI" panose="020B0604030504040204" pitchFamily="50" charset="-128"/>
              </a:rPr>
              <a:t>＜回答＞</a:t>
            </a:r>
            <a:endParaRPr lang="en-US" altLang="ja-JP" dirty="0">
              <a:latin typeface="Meiryo UI" panose="020B0604030504040204" pitchFamily="50" charset="-128"/>
              <a:ea typeface="Meiryo UI" panose="020B0604030504040204" pitchFamily="50" charset="-128"/>
            </a:endParaRPr>
          </a:p>
          <a:p>
            <a:pPr marL="0" indent="0">
              <a:buFont typeface="Arial" panose="020B0604020202020204" pitchFamily="34" charset="0"/>
              <a:buNone/>
            </a:pPr>
            <a:r>
              <a:rPr lang="ja-JP" altLang="en-US" dirty="0">
                <a:latin typeface="Meiryo UI" panose="020B0604030504040204" pitchFamily="50" charset="-128"/>
                <a:ea typeface="Meiryo UI" panose="020B0604030504040204" pitchFamily="50" charset="-128"/>
              </a:rPr>
              <a:t>　対象となります。</a:t>
            </a:r>
          </a:p>
        </p:txBody>
      </p:sp>
      <p:sp>
        <p:nvSpPr>
          <p:cNvPr id="7" name="コンテンツ プレースホルダー 6">
            <a:extLst>
              <a:ext uri="{FF2B5EF4-FFF2-40B4-BE49-F238E27FC236}">
                <a16:creationId xmlns:a16="http://schemas.microsoft.com/office/drawing/2014/main" id="{2EEC79EE-A65E-4A1E-8DDA-63C4D9F4E06E}"/>
              </a:ext>
            </a:extLst>
          </p:cNvPr>
          <p:cNvSpPr txBox="1">
            <a:spLocks/>
          </p:cNvSpPr>
          <p:nvPr/>
        </p:nvSpPr>
        <p:spPr>
          <a:xfrm>
            <a:off x="838200" y="3624793"/>
            <a:ext cx="10515600" cy="896407"/>
          </a:xfrm>
          <a:prstGeom prst="rect">
            <a:avLst/>
          </a:prstGeom>
          <a:solidFill>
            <a:schemeClr val="accent1">
              <a:lumMod val="20000"/>
              <a:lumOff val="80000"/>
            </a:schemeClr>
          </a:solid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dirty="0">
                <a:latin typeface="Meiryo UI" panose="020B0604030504040204" pitchFamily="50" charset="-128"/>
                <a:ea typeface="Meiryo UI" panose="020B0604030504040204" pitchFamily="50" charset="-128"/>
              </a:rPr>
              <a:t>主任介護支援専門員の資格を取得（更新）した場合は対象となるのか？また，施設のケアマネは対象になるのか？</a:t>
            </a:r>
            <a:endParaRPr lang="en-US" altLang="ja-JP"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4164003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6E641D7-98B9-48ED-9A95-5C8FDF84DA44}"/>
              </a:ext>
            </a:extLst>
          </p:cNvPr>
          <p:cNvSpPr>
            <a:spLocks noGrp="1"/>
          </p:cNvSpPr>
          <p:nvPr>
            <p:ph type="title"/>
          </p:nvPr>
        </p:nvSpPr>
        <p:spPr>
          <a:xfrm>
            <a:off x="838200" y="144992"/>
            <a:ext cx="10515600" cy="896408"/>
          </a:xfrm>
        </p:spPr>
        <p:txBody>
          <a:bodyPr/>
          <a:lstStyle/>
          <a:p>
            <a:r>
              <a:rPr lang="ja-JP" altLang="en-US" dirty="0">
                <a:latin typeface="Meiryo UI" panose="020B0604030504040204" pitchFamily="50" charset="-128"/>
                <a:ea typeface="Meiryo UI" panose="020B0604030504040204" pitchFamily="50" charset="-128"/>
              </a:rPr>
              <a:t>３．よくある質問</a:t>
            </a:r>
            <a:endParaRPr kumimoji="1" lang="ja-JP" altLang="en-US" dirty="0">
              <a:latin typeface="Meiryo UI" panose="020B0604030504040204" pitchFamily="50" charset="-128"/>
              <a:ea typeface="Meiryo UI" panose="020B0604030504040204" pitchFamily="50" charset="-128"/>
            </a:endParaRPr>
          </a:p>
        </p:txBody>
      </p:sp>
      <p:sp>
        <p:nvSpPr>
          <p:cNvPr id="4" name="コンテンツ プレースホルダー 3">
            <a:extLst>
              <a:ext uri="{FF2B5EF4-FFF2-40B4-BE49-F238E27FC236}">
                <a16:creationId xmlns:a16="http://schemas.microsoft.com/office/drawing/2014/main" id="{24DA0786-1285-444E-9456-F067B4C4EBF3}"/>
              </a:ext>
            </a:extLst>
          </p:cNvPr>
          <p:cNvSpPr>
            <a:spLocks noGrp="1"/>
          </p:cNvSpPr>
          <p:nvPr>
            <p:ph idx="1"/>
          </p:nvPr>
        </p:nvSpPr>
        <p:spPr>
          <a:xfrm>
            <a:off x="838200" y="1371600"/>
            <a:ext cx="10515600" cy="1803400"/>
          </a:xfrm>
          <a:ln>
            <a:solidFill>
              <a:schemeClr val="accent1">
                <a:lumMod val="20000"/>
                <a:lumOff val="80000"/>
              </a:schemeClr>
            </a:solidFill>
          </a:ln>
        </p:spPr>
        <p:txBody>
          <a:bodyPr>
            <a:normAutofit/>
          </a:bodyPr>
          <a:lstStyle/>
          <a:p>
            <a:pPr marL="0" indent="0">
              <a:buNone/>
            </a:pPr>
            <a:r>
              <a:rPr lang="ja-JP" altLang="en-US" dirty="0">
                <a:latin typeface="Meiryo UI" panose="020B0604030504040204" pitchFamily="50" charset="-128"/>
                <a:ea typeface="Meiryo UI" panose="020B0604030504040204" pitchFamily="50" charset="-128"/>
              </a:rPr>
              <a:t>＜回答＞</a:t>
            </a:r>
            <a:endParaRPr lang="en-US" altLang="ja-JP" dirty="0">
              <a:latin typeface="Meiryo UI" panose="020B0604030504040204" pitchFamily="50" charset="-128"/>
              <a:ea typeface="Meiryo UI" panose="020B0604030504040204" pitchFamily="50" charset="-128"/>
            </a:endParaRPr>
          </a:p>
          <a:p>
            <a:pPr marL="0" indent="0">
              <a:buNone/>
            </a:pPr>
            <a:r>
              <a:rPr lang="ja-JP" altLang="en-US" dirty="0">
                <a:latin typeface="Meiryo UI" panose="020B0604030504040204" pitchFamily="50" charset="-128"/>
                <a:ea typeface="Meiryo UI" panose="020B0604030504040204" pitchFamily="50" charset="-128"/>
              </a:rPr>
              <a:t>　消印有効でなく，必着になります。期限を過ぎた場合，この場合の助成対象経費については申請することができなくなりますので，申請については早めに行うことを推奨します。</a:t>
            </a:r>
          </a:p>
        </p:txBody>
      </p:sp>
      <p:sp>
        <p:nvSpPr>
          <p:cNvPr id="6" name="コンテンツ プレースホルダー 6">
            <a:extLst>
              <a:ext uri="{FF2B5EF4-FFF2-40B4-BE49-F238E27FC236}">
                <a16:creationId xmlns:a16="http://schemas.microsoft.com/office/drawing/2014/main" id="{BB33A5B1-59D7-428F-B447-A9C4F8069CBD}"/>
              </a:ext>
            </a:extLst>
          </p:cNvPr>
          <p:cNvSpPr txBox="1">
            <a:spLocks/>
          </p:cNvSpPr>
          <p:nvPr/>
        </p:nvSpPr>
        <p:spPr>
          <a:xfrm>
            <a:off x="838200" y="847726"/>
            <a:ext cx="10515600" cy="523874"/>
          </a:xfrm>
          <a:prstGeom prst="rect">
            <a:avLst/>
          </a:prstGeom>
          <a:solidFill>
            <a:schemeClr val="accent1">
              <a:lumMod val="20000"/>
              <a:lumOff val="80000"/>
            </a:schemeClr>
          </a:solid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dirty="0">
                <a:latin typeface="Meiryo UI" panose="020B0604030504040204" pitchFamily="50" charset="-128"/>
                <a:ea typeface="Meiryo UI" panose="020B0604030504040204" pitchFamily="50" charset="-128"/>
              </a:rPr>
              <a:t>第６条第２項にある申請期限については，郵送の場合は消印有効か？</a:t>
            </a:r>
            <a:endParaRPr lang="en-US" altLang="ja-JP" dirty="0">
              <a:latin typeface="Meiryo UI" panose="020B0604030504040204" pitchFamily="50" charset="-128"/>
              <a:ea typeface="Meiryo UI" panose="020B0604030504040204" pitchFamily="50" charset="-128"/>
            </a:endParaRPr>
          </a:p>
        </p:txBody>
      </p:sp>
      <p:sp>
        <p:nvSpPr>
          <p:cNvPr id="5" name="コンテンツ プレースホルダー 3">
            <a:extLst>
              <a:ext uri="{FF2B5EF4-FFF2-40B4-BE49-F238E27FC236}">
                <a16:creationId xmlns:a16="http://schemas.microsoft.com/office/drawing/2014/main" id="{8885D9B5-7FFE-4140-943A-8E13B63B7566}"/>
              </a:ext>
            </a:extLst>
          </p:cNvPr>
          <p:cNvSpPr txBox="1">
            <a:spLocks/>
          </p:cNvSpPr>
          <p:nvPr/>
        </p:nvSpPr>
        <p:spPr>
          <a:xfrm>
            <a:off x="838200" y="4250266"/>
            <a:ext cx="10515600" cy="1600200"/>
          </a:xfrm>
          <a:prstGeom prst="rect">
            <a:avLst/>
          </a:prstGeom>
          <a:ln>
            <a:solidFill>
              <a:schemeClr val="accent1">
                <a:lumMod val="20000"/>
                <a:lumOff val="80000"/>
              </a:schemeClr>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dirty="0">
                <a:latin typeface="Meiryo UI" panose="020B0604030504040204" pitchFamily="50" charset="-128"/>
                <a:ea typeface="Meiryo UI" panose="020B0604030504040204" pitchFamily="50" charset="-128"/>
              </a:rPr>
              <a:t>＜回答＞</a:t>
            </a:r>
            <a:endParaRPr lang="en-US" altLang="ja-JP" dirty="0">
              <a:latin typeface="Meiryo UI" panose="020B0604030504040204" pitchFamily="50" charset="-128"/>
              <a:ea typeface="Meiryo UI" panose="020B0604030504040204" pitchFamily="50" charset="-128"/>
            </a:endParaRPr>
          </a:p>
          <a:p>
            <a:pPr marL="0" indent="0">
              <a:buFont typeface="Arial" panose="020B0604020202020204" pitchFamily="34" charset="0"/>
              <a:buNone/>
            </a:pPr>
            <a:r>
              <a:rPr lang="ja-JP" altLang="en-US" sz="3000" dirty="0">
                <a:latin typeface="Meiryo UI" panose="020B0604030504040204" pitchFamily="50" charset="-128"/>
                <a:ea typeface="Meiryo UI" panose="020B0604030504040204" pitchFamily="50" charset="-128"/>
              </a:rPr>
              <a:t>　交付申請することはできません。実際に助成対象者が費用を負担していることが要件になります。</a:t>
            </a:r>
          </a:p>
        </p:txBody>
      </p:sp>
      <p:sp>
        <p:nvSpPr>
          <p:cNvPr id="7" name="コンテンツ プレースホルダー 6">
            <a:extLst>
              <a:ext uri="{FF2B5EF4-FFF2-40B4-BE49-F238E27FC236}">
                <a16:creationId xmlns:a16="http://schemas.microsoft.com/office/drawing/2014/main" id="{2EEC79EE-A65E-4A1E-8DDA-63C4D9F4E06E}"/>
              </a:ext>
            </a:extLst>
          </p:cNvPr>
          <p:cNvSpPr txBox="1">
            <a:spLocks/>
          </p:cNvSpPr>
          <p:nvPr/>
        </p:nvSpPr>
        <p:spPr>
          <a:xfrm>
            <a:off x="838200" y="3624793"/>
            <a:ext cx="10515600" cy="625473"/>
          </a:xfrm>
          <a:prstGeom prst="rect">
            <a:avLst/>
          </a:prstGeom>
          <a:solidFill>
            <a:schemeClr val="accent1">
              <a:lumMod val="20000"/>
              <a:lumOff val="80000"/>
            </a:schemeClr>
          </a:solid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dirty="0">
                <a:latin typeface="Meiryo UI" panose="020B0604030504040204" pitchFamily="50" charset="-128"/>
                <a:ea typeface="Meiryo UI" panose="020B0604030504040204" pitchFamily="50" charset="-128"/>
              </a:rPr>
              <a:t>村以外の団体から資格取得の助成金をもらっている場合はどうなるのか？</a:t>
            </a:r>
            <a:endParaRPr lang="en-US" altLang="ja-JP"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0577577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6E641D7-98B9-48ED-9A95-5C8FDF84DA44}"/>
              </a:ext>
            </a:extLst>
          </p:cNvPr>
          <p:cNvSpPr>
            <a:spLocks noGrp="1"/>
          </p:cNvSpPr>
          <p:nvPr>
            <p:ph type="title"/>
          </p:nvPr>
        </p:nvSpPr>
        <p:spPr>
          <a:xfrm>
            <a:off x="838200" y="144992"/>
            <a:ext cx="10515600" cy="896408"/>
          </a:xfrm>
        </p:spPr>
        <p:txBody>
          <a:bodyPr/>
          <a:lstStyle/>
          <a:p>
            <a:r>
              <a:rPr lang="ja-JP" altLang="en-US" dirty="0">
                <a:latin typeface="Meiryo UI" panose="020B0604030504040204" pitchFamily="50" charset="-128"/>
                <a:ea typeface="Meiryo UI" panose="020B0604030504040204" pitchFamily="50" charset="-128"/>
              </a:rPr>
              <a:t>３．よくある質問</a:t>
            </a:r>
            <a:endParaRPr kumimoji="1" lang="ja-JP" altLang="en-US" dirty="0">
              <a:latin typeface="Meiryo UI" panose="020B0604030504040204" pitchFamily="50" charset="-128"/>
              <a:ea typeface="Meiryo UI" panose="020B0604030504040204" pitchFamily="50" charset="-128"/>
            </a:endParaRPr>
          </a:p>
        </p:txBody>
      </p:sp>
      <p:sp>
        <p:nvSpPr>
          <p:cNvPr id="4" name="コンテンツ プレースホルダー 3">
            <a:extLst>
              <a:ext uri="{FF2B5EF4-FFF2-40B4-BE49-F238E27FC236}">
                <a16:creationId xmlns:a16="http://schemas.microsoft.com/office/drawing/2014/main" id="{24DA0786-1285-444E-9456-F067B4C4EBF3}"/>
              </a:ext>
            </a:extLst>
          </p:cNvPr>
          <p:cNvSpPr>
            <a:spLocks noGrp="1"/>
          </p:cNvSpPr>
          <p:nvPr>
            <p:ph idx="1"/>
          </p:nvPr>
        </p:nvSpPr>
        <p:spPr>
          <a:xfrm>
            <a:off x="838200" y="1371599"/>
            <a:ext cx="10515600" cy="2125133"/>
          </a:xfrm>
          <a:ln>
            <a:solidFill>
              <a:schemeClr val="accent1">
                <a:lumMod val="20000"/>
                <a:lumOff val="80000"/>
              </a:schemeClr>
            </a:solidFill>
          </a:ln>
        </p:spPr>
        <p:txBody>
          <a:bodyPr>
            <a:normAutofit lnSpcReduction="10000"/>
          </a:bodyPr>
          <a:lstStyle/>
          <a:p>
            <a:pPr marL="0" indent="0">
              <a:buNone/>
            </a:pPr>
            <a:r>
              <a:rPr lang="ja-JP" altLang="en-US" dirty="0">
                <a:latin typeface="Meiryo UI" panose="020B0604030504040204" pitchFamily="50" charset="-128"/>
                <a:ea typeface="Meiryo UI" panose="020B0604030504040204" pitchFamily="50" charset="-128"/>
              </a:rPr>
              <a:t>＜回答＞</a:t>
            </a:r>
            <a:endParaRPr lang="en-US" altLang="ja-JP" dirty="0">
              <a:latin typeface="Meiryo UI" panose="020B0604030504040204" pitchFamily="50" charset="-128"/>
              <a:ea typeface="Meiryo UI" panose="020B0604030504040204" pitchFamily="50" charset="-128"/>
            </a:endParaRPr>
          </a:p>
          <a:p>
            <a:pPr marL="0" indent="0">
              <a:buNone/>
            </a:pPr>
            <a:r>
              <a:rPr lang="ja-JP" altLang="en-US" dirty="0">
                <a:latin typeface="Meiryo UI" panose="020B0604030504040204" pitchFamily="50" charset="-128"/>
                <a:ea typeface="Meiryo UI" panose="020B0604030504040204" pitchFamily="50" charset="-128"/>
              </a:rPr>
              <a:t>　職員が休職（病気，産休育休，私事都合による長期休職も含む）した場合も，雇用関係及び所属が，「資格を取得し，又は更新した日の属する年度の翌々年度の末日まで」村内居宅介護支援事業所等の職員となっているのであれば，返還する必要はありません。</a:t>
            </a:r>
          </a:p>
        </p:txBody>
      </p:sp>
      <p:sp>
        <p:nvSpPr>
          <p:cNvPr id="6" name="コンテンツ プレースホルダー 6">
            <a:extLst>
              <a:ext uri="{FF2B5EF4-FFF2-40B4-BE49-F238E27FC236}">
                <a16:creationId xmlns:a16="http://schemas.microsoft.com/office/drawing/2014/main" id="{BB33A5B1-59D7-428F-B447-A9C4F8069CBD}"/>
              </a:ext>
            </a:extLst>
          </p:cNvPr>
          <p:cNvSpPr txBox="1">
            <a:spLocks/>
          </p:cNvSpPr>
          <p:nvPr/>
        </p:nvSpPr>
        <p:spPr>
          <a:xfrm>
            <a:off x="838200" y="847725"/>
            <a:ext cx="10515600" cy="523874"/>
          </a:xfrm>
          <a:prstGeom prst="rect">
            <a:avLst/>
          </a:prstGeom>
          <a:solidFill>
            <a:schemeClr val="accent1">
              <a:lumMod val="20000"/>
              <a:lumOff val="80000"/>
            </a:schemeClr>
          </a:solid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dirty="0">
                <a:latin typeface="Meiryo UI" panose="020B0604030504040204" pitchFamily="50" charset="-128"/>
                <a:ea typeface="Meiryo UI" panose="020B0604030504040204" pitchFamily="50" charset="-128"/>
              </a:rPr>
              <a:t>職員が休職した場合は，どうなるのか？</a:t>
            </a:r>
            <a:endParaRPr lang="en-US" altLang="ja-JP" dirty="0">
              <a:latin typeface="Meiryo UI" panose="020B0604030504040204" pitchFamily="50" charset="-128"/>
              <a:ea typeface="Meiryo UI" panose="020B0604030504040204" pitchFamily="50" charset="-128"/>
            </a:endParaRPr>
          </a:p>
        </p:txBody>
      </p:sp>
      <p:sp>
        <p:nvSpPr>
          <p:cNvPr id="5" name="コンテンツ プレースホルダー 3">
            <a:extLst>
              <a:ext uri="{FF2B5EF4-FFF2-40B4-BE49-F238E27FC236}">
                <a16:creationId xmlns:a16="http://schemas.microsoft.com/office/drawing/2014/main" id="{8885D9B5-7FFE-4140-943A-8E13B63B7566}"/>
              </a:ext>
            </a:extLst>
          </p:cNvPr>
          <p:cNvSpPr txBox="1">
            <a:spLocks/>
          </p:cNvSpPr>
          <p:nvPr/>
        </p:nvSpPr>
        <p:spPr>
          <a:xfrm>
            <a:off x="838200" y="4250266"/>
            <a:ext cx="10515600" cy="1600200"/>
          </a:xfrm>
          <a:prstGeom prst="rect">
            <a:avLst/>
          </a:prstGeom>
          <a:ln>
            <a:solidFill>
              <a:schemeClr val="accent1">
                <a:lumMod val="20000"/>
                <a:lumOff val="80000"/>
              </a:schemeClr>
            </a:solidFill>
          </a:ln>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dirty="0">
                <a:latin typeface="Meiryo UI" panose="020B0604030504040204" pitchFamily="50" charset="-128"/>
                <a:ea typeface="Meiryo UI" panose="020B0604030504040204" pitchFamily="50" charset="-128"/>
              </a:rPr>
              <a:t>＜回答＞</a:t>
            </a:r>
            <a:endParaRPr lang="en-US" altLang="ja-JP" dirty="0">
              <a:latin typeface="Meiryo UI" panose="020B0604030504040204" pitchFamily="50" charset="-128"/>
              <a:ea typeface="Meiryo UI" panose="020B0604030504040204" pitchFamily="50" charset="-128"/>
            </a:endParaRPr>
          </a:p>
          <a:p>
            <a:pPr marL="0" indent="0">
              <a:buFont typeface="Arial" panose="020B0604020202020204" pitchFamily="34" charset="0"/>
              <a:buNone/>
            </a:pPr>
            <a:r>
              <a:rPr lang="ja-JP" altLang="en-US" sz="3000" dirty="0">
                <a:latin typeface="Meiryo UI" panose="020B0604030504040204" pitchFamily="50" charset="-128"/>
                <a:ea typeface="Meiryo UI" panose="020B0604030504040204" pitchFamily="50" charset="-128"/>
              </a:rPr>
              <a:t>　助成金を受けたことをもって運営指導の対象となることはありません。ただし，運営指導の際に確認する場合はありますので，書類については最低２年間保管してください。 </a:t>
            </a:r>
          </a:p>
        </p:txBody>
      </p:sp>
      <p:sp>
        <p:nvSpPr>
          <p:cNvPr id="7" name="コンテンツ プレースホルダー 6">
            <a:extLst>
              <a:ext uri="{FF2B5EF4-FFF2-40B4-BE49-F238E27FC236}">
                <a16:creationId xmlns:a16="http://schemas.microsoft.com/office/drawing/2014/main" id="{2EEC79EE-A65E-4A1E-8DDA-63C4D9F4E06E}"/>
              </a:ext>
            </a:extLst>
          </p:cNvPr>
          <p:cNvSpPr txBox="1">
            <a:spLocks/>
          </p:cNvSpPr>
          <p:nvPr/>
        </p:nvSpPr>
        <p:spPr>
          <a:xfrm>
            <a:off x="838200" y="3624793"/>
            <a:ext cx="10515600" cy="625473"/>
          </a:xfrm>
          <a:prstGeom prst="rect">
            <a:avLst/>
          </a:prstGeom>
          <a:solidFill>
            <a:schemeClr val="accent1">
              <a:lumMod val="20000"/>
              <a:lumOff val="80000"/>
            </a:schemeClr>
          </a:solid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dirty="0">
                <a:latin typeface="Meiryo UI" panose="020B0604030504040204" pitchFamily="50" charset="-128"/>
                <a:ea typeface="Meiryo UI" panose="020B0604030504040204" pitchFamily="50" charset="-128"/>
              </a:rPr>
              <a:t>助成金を受けたことで，後日運営指導の対象となることがあるのか？</a:t>
            </a:r>
            <a:endParaRPr lang="en-US" altLang="ja-JP"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0518156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6E641D7-98B9-48ED-9A95-5C8FDF84DA44}"/>
              </a:ext>
            </a:extLst>
          </p:cNvPr>
          <p:cNvSpPr>
            <a:spLocks noGrp="1"/>
          </p:cNvSpPr>
          <p:nvPr>
            <p:ph type="title"/>
          </p:nvPr>
        </p:nvSpPr>
        <p:spPr>
          <a:xfrm>
            <a:off x="838200" y="144992"/>
            <a:ext cx="10515600" cy="896408"/>
          </a:xfrm>
        </p:spPr>
        <p:txBody>
          <a:bodyPr/>
          <a:lstStyle/>
          <a:p>
            <a:r>
              <a:rPr lang="ja-JP" altLang="en-US" dirty="0">
                <a:latin typeface="Meiryo UI" panose="020B0604030504040204" pitchFamily="50" charset="-128"/>
                <a:ea typeface="Meiryo UI" panose="020B0604030504040204" pitchFamily="50" charset="-128"/>
              </a:rPr>
              <a:t>０．本解説について</a:t>
            </a:r>
            <a:endParaRPr kumimoji="1" lang="ja-JP" altLang="en-US" dirty="0">
              <a:latin typeface="Meiryo UI" panose="020B0604030504040204" pitchFamily="50" charset="-128"/>
              <a:ea typeface="Meiryo UI" panose="020B0604030504040204" pitchFamily="50" charset="-128"/>
            </a:endParaRPr>
          </a:p>
        </p:txBody>
      </p:sp>
      <p:sp>
        <p:nvSpPr>
          <p:cNvPr id="7" name="コンテンツ プレースホルダー 6">
            <a:extLst>
              <a:ext uri="{FF2B5EF4-FFF2-40B4-BE49-F238E27FC236}">
                <a16:creationId xmlns:a16="http://schemas.microsoft.com/office/drawing/2014/main" id="{C09491CA-5F7D-4C8C-B398-3FD6B66E9449}"/>
              </a:ext>
            </a:extLst>
          </p:cNvPr>
          <p:cNvSpPr>
            <a:spLocks noGrp="1"/>
          </p:cNvSpPr>
          <p:nvPr>
            <p:ph idx="1"/>
          </p:nvPr>
        </p:nvSpPr>
        <p:spPr>
          <a:xfrm>
            <a:off x="838200" y="1041400"/>
            <a:ext cx="10515600" cy="5671608"/>
          </a:xfrm>
        </p:spPr>
        <p:txBody>
          <a:bodyPr>
            <a:normAutofit lnSpcReduction="10000"/>
          </a:bodyPr>
          <a:lstStyle/>
          <a:p>
            <a:pPr marL="0" indent="0">
              <a:lnSpc>
                <a:spcPct val="110000"/>
              </a:lnSpc>
              <a:buNone/>
            </a:pPr>
            <a:r>
              <a:rPr lang="ja-JP" altLang="en-US" dirty="0">
                <a:latin typeface="Meiryo UI" panose="020B0604030504040204" pitchFamily="50" charset="-128"/>
                <a:ea typeface="Meiryo UI" panose="020B0604030504040204" pitchFamily="50" charset="-128"/>
              </a:rPr>
              <a:t>　東海村介護支援専門員等資格取得助成金の申請について解説するものです。不明点が多いということがあると思いますので，こちらの資料をご一読いただき，解決しない場合は</a:t>
            </a:r>
            <a:r>
              <a:rPr lang="en-US" altLang="ja-JP" dirty="0">
                <a:latin typeface="Meiryo UI" panose="020B0604030504040204" pitchFamily="50" charset="-128"/>
                <a:ea typeface="Meiryo UI" panose="020B0604030504040204" pitchFamily="50" charset="-128"/>
              </a:rPr>
              <a:t>MCS</a:t>
            </a:r>
            <a:r>
              <a:rPr lang="ja-JP" altLang="en-US" dirty="0">
                <a:latin typeface="Meiryo UI" panose="020B0604030504040204" pitchFamily="50" charset="-128"/>
                <a:ea typeface="Meiryo UI" panose="020B0604030504040204" pitchFamily="50" charset="-128"/>
              </a:rPr>
              <a:t>の「つながり」から東海村介護保険担当宛にお問い合わせいただくか，お電話にて</a:t>
            </a:r>
            <a:r>
              <a:rPr lang="ja-JP" altLang="en-US" dirty="0">
                <a:solidFill>
                  <a:srgbClr val="FF0000"/>
                </a:solidFill>
                <a:latin typeface="Meiryo UI" panose="020B0604030504040204" pitchFamily="50" charset="-128"/>
                <a:ea typeface="Meiryo UI" panose="020B0604030504040204" pitchFamily="50" charset="-128"/>
              </a:rPr>
              <a:t>気軽に</a:t>
            </a:r>
            <a:r>
              <a:rPr lang="ja-JP" altLang="en-US" dirty="0">
                <a:latin typeface="Meiryo UI" panose="020B0604030504040204" pitchFamily="50" charset="-128"/>
                <a:ea typeface="Meiryo UI" panose="020B0604030504040204" pitchFamily="50" charset="-128"/>
              </a:rPr>
              <a:t>お問い合わせください。</a:t>
            </a:r>
            <a:endParaRPr lang="en-US" altLang="ja-JP" dirty="0">
              <a:latin typeface="Meiryo UI" panose="020B0604030504040204" pitchFamily="50" charset="-128"/>
              <a:ea typeface="Meiryo UI" panose="020B0604030504040204" pitchFamily="50" charset="-128"/>
            </a:endParaRPr>
          </a:p>
          <a:p>
            <a:pPr marL="0" indent="0">
              <a:lnSpc>
                <a:spcPct val="110000"/>
              </a:lnSpc>
              <a:buNone/>
            </a:pPr>
            <a:r>
              <a:rPr lang="ja-JP" altLang="en-US" dirty="0">
                <a:latin typeface="Meiryo UI" panose="020B0604030504040204" pitchFamily="50" charset="-128"/>
                <a:ea typeface="Meiryo UI" panose="020B0604030504040204" pitchFamily="50" charset="-128"/>
              </a:rPr>
              <a:t>　また，東海村公式ホームページには詳細な</a:t>
            </a:r>
            <a:r>
              <a:rPr lang="en-US" altLang="ja-JP" dirty="0">
                <a:latin typeface="Meiryo UI" panose="020B0604030504040204" pitchFamily="50" charset="-128"/>
                <a:ea typeface="Meiryo UI" panose="020B0604030504040204" pitchFamily="50" charset="-128"/>
              </a:rPr>
              <a:t>Q&amp;A</a:t>
            </a:r>
            <a:r>
              <a:rPr lang="ja-JP" altLang="en-US" dirty="0">
                <a:latin typeface="Meiryo UI" panose="020B0604030504040204" pitchFamily="50" charset="-128"/>
                <a:ea typeface="Meiryo UI" panose="020B0604030504040204" pitchFamily="50" charset="-128"/>
              </a:rPr>
              <a:t>も記載されていますので，参考にしてください。</a:t>
            </a:r>
            <a:endParaRPr lang="en-US" altLang="ja-JP" dirty="0">
              <a:latin typeface="Meiryo UI" panose="020B0604030504040204" pitchFamily="50" charset="-128"/>
              <a:ea typeface="Meiryo UI" panose="020B0604030504040204" pitchFamily="50" charset="-128"/>
            </a:endParaRPr>
          </a:p>
          <a:p>
            <a:pPr marL="0" indent="0">
              <a:buNone/>
            </a:pPr>
            <a:endParaRPr lang="en-US" altLang="ja-JP" sz="1800" dirty="0">
              <a:latin typeface="Meiryo UI" panose="020B0604030504040204" pitchFamily="50" charset="-128"/>
              <a:ea typeface="Meiryo UI" panose="020B0604030504040204" pitchFamily="50" charset="-128"/>
            </a:endParaRPr>
          </a:p>
          <a:p>
            <a:pPr marL="0" indent="0">
              <a:buNone/>
            </a:pPr>
            <a:r>
              <a:rPr lang="ja-JP" altLang="en-US" dirty="0">
                <a:latin typeface="Meiryo UI" panose="020B0604030504040204" pitchFamily="50" charset="-128"/>
                <a:ea typeface="Meiryo UI" panose="020B0604030504040204" pitchFamily="50" charset="-128"/>
              </a:rPr>
              <a:t>○電話番号</a:t>
            </a:r>
            <a:endParaRPr lang="en-US" altLang="ja-JP" dirty="0">
              <a:latin typeface="Meiryo UI" panose="020B0604030504040204" pitchFamily="50" charset="-128"/>
              <a:ea typeface="Meiryo UI" panose="020B0604030504040204" pitchFamily="50" charset="-128"/>
            </a:endParaRPr>
          </a:p>
          <a:p>
            <a:pPr marL="0" indent="0">
              <a:buNone/>
            </a:pPr>
            <a:r>
              <a:rPr lang="ja-JP" altLang="en-US" dirty="0">
                <a:latin typeface="Meiryo UI" panose="020B0604030504040204" pitchFamily="50" charset="-128"/>
                <a:ea typeface="Meiryo UI" panose="020B0604030504040204" pitchFamily="50" charset="-128"/>
              </a:rPr>
              <a:t>　０２９－２８２－１７１１（内線１１６２）</a:t>
            </a:r>
            <a:endParaRPr lang="en-US" altLang="ja-JP" dirty="0">
              <a:latin typeface="Meiryo UI" panose="020B0604030504040204" pitchFamily="50" charset="-128"/>
              <a:ea typeface="Meiryo UI" panose="020B0604030504040204" pitchFamily="50" charset="-128"/>
            </a:endParaRPr>
          </a:p>
          <a:p>
            <a:pPr marL="0" indent="0">
              <a:buNone/>
            </a:pPr>
            <a:r>
              <a:rPr lang="ja-JP" altLang="en-US" dirty="0">
                <a:latin typeface="Meiryo UI" panose="020B0604030504040204" pitchFamily="50" charset="-128"/>
                <a:ea typeface="Meiryo UI" panose="020B0604030504040204" pitchFamily="50" charset="-128"/>
              </a:rPr>
              <a:t>○東海村公式ホームページ</a:t>
            </a:r>
            <a:endParaRPr lang="en-US" altLang="ja-JP" dirty="0">
              <a:latin typeface="Meiryo UI" panose="020B0604030504040204" pitchFamily="50" charset="-128"/>
              <a:ea typeface="Meiryo UI" panose="020B0604030504040204" pitchFamily="50" charset="-128"/>
            </a:endParaRPr>
          </a:p>
          <a:p>
            <a:pPr marL="0" indent="0">
              <a:buNone/>
            </a:pPr>
            <a:r>
              <a:rPr lang="en-US" altLang="ja-JP" dirty="0">
                <a:latin typeface="Meiryo UI" panose="020B0604030504040204" pitchFamily="50" charset="-128"/>
                <a:ea typeface="Meiryo UI" panose="020B0604030504040204" pitchFamily="50" charset="-128"/>
              </a:rPr>
              <a:t>https://www.vill.tokai.ibaraki.jp/material/files/group/41/care_manager_joseikin_06-01.pdf</a:t>
            </a:r>
          </a:p>
        </p:txBody>
      </p:sp>
      <p:pic>
        <p:nvPicPr>
          <p:cNvPr id="4" name="図 3">
            <a:extLst>
              <a:ext uri="{FF2B5EF4-FFF2-40B4-BE49-F238E27FC236}">
                <a16:creationId xmlns:a16="http://schemas.microsoft.com/office/drawing/2014/main" id="{B09F86ED-59C5-4676-A713-B1B0A5CE390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47326" y="4216399"/>
            <a:ext cx="819470" cy="1181099"/>
          </a:xfrm>
          <a:prstGeom prst="rect">
            <a:avLst/>
          </a:prstGeom>
        </p:spPr>
      </p:pic>
    </p:spTree>
    <p:extLst>
      <p:ext uri="{BB962C8B-B14F-4D97-AF65-F5344CB8AC3E}">
        <p14:creationId xmlns:p14="http://schemas.microsoft.com/office/powerpoint/2010/main" val="26242232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6E641D7-98B9-48ED-9A95-5C8FDF84DA44}"/>
              </a:ext>
            </a:extLst>
          </p:cNvPr>
          <p:cNvSpPr>
            <a:spLocks noGrp="1"/>
          </p:cNvSpPr>
          <p:nvPr>
            <p:ph type="title"/>
          </p:nvPr>
        </p:nvSpPr>
        <p:spPr>
          <a:xfrm>
            <a:off x="838200" y="144992"/>
            <a:ext cx="10515600" cy="896408"/>
          </a:xfrm>
        </p:spPr>
        <p:txBody>
          <a:bodyPr/>
          <a:lstStyle/>
          <a:p>
            <a:r>
              <a:rPr lang="ja-JP" altLang="en-US" dirty="0">
                <a:latin typeface="Meiryo UI" panose="020B0604030504040204" pitchFamily="50" charset="-128"/>
                <a:ea typeface="Meiryo UI" panose="020B0604030504040204" pitchFamily="50" charset="-128"/>
              </a:rPr>
              <a:t>１．</a:t>
            </a:r>
            <a:r>
              <a:rPr kumimoji="1" lang="ja-JP" altLang="en-US" dirty="0">
                <a:latin typeface="Meiryo UI" panose="020B0604030504040204" pitchFamily="50" charset="-128"/>
                <a:ea typeface="Meiryo UI" panose="020B0604030504040204" pitchFamily="50" charset="-128"/>
              </a:rPr>
              <a:t>助成対象者要件</a:t>
            </a:r>
          </a:p>
        </p:txBody>
      </p:sp>
      <p:sp>
        <p:nvSpPr>
          <p:cNvPr id="7" name="コンテンツ プレースホルダー 6">
            <a:extLst>
              <a:ext uri="{FF2B5EF4-FFF2-40B4-BE49-F238E27FC236}">
                <a16:creationId xmlns:a16="http://schemas.microsoft.com/office/drawing/2014/main" id="{C09491CA-5F7D-4C8C-B398-3FD6B66E9449}"/>
              </a:ext>
            </a:extLst>
          </p:cNvPr>
          <p:cNvSpPr>
            <a:spLocks noGrp="1"/>
          </p:cNvSpPr>
          <p:nvPr>
            <p:ph idx="1"/>
          </p:nvPr>
        </p:nvSpPr>
        <p:spPr>
          <a:xfrm>
            <a:off x="838200" y="1041400"/>
            <a:ext cx="10515600" cy="5671608"/>
          </a:xfrm>
        </p:spPr>
        <p:txBody>
          <a:bodyPr>
            <a:normAutofit/>
          </a:bodyPr>
          <a:lstStyle/>
          <a:p>
            <a:pPr marL="0" indent="0">
              <a:buNone/>
            </a:pPr>
            <a:r>
              <a:rPr lang="ja-JP" altLang="en-US" dirty="0">
                <a:latin typeface="Meiryo UI" panose="020B0604030504040204" pitchFamily="50" charset="-128"/>
                <a:ea typeface="Meiryo UI" panose="020B0604030504040204" pitchFamily="50" charset="-128"/>
              </a:rPr>
              <a:t>以下の全てを満たせば申請することができます。</a:t>
            </a:r>
            <a:endParaRPr lang="en-US" altLang="ja-JP" dirty="0">
              <a:latin typeface="Meiryo UI" panose="020B0604030504040204" pitchFamily="50" charset="-128"/>
              <a:ea typeface="Meiryo UI" panose="020B0604030504040204" pitchFamily="50" charset="-128"/>
            </a:endParaRPr>
          </a:p>
          <a:p>
            <a:pPr marL="0" indent="0">
              <a:buNone/>
            </a:pPr>
            <a:r>
              <a:rPr lang="ja-JP" altLang="en-US" dirty="0">
                <a:latin typeface="Meiryo UI" panose="020B0604030504040204" pitchFamily="50" charset="-128"/>
                <a:ea typeface="Meiryo UI" panose="020B0604030504040204" pitchFamily="50" charset="-128"/>
              </a:rPr>
              <a:t>①　資格取得（更新）した日から助成金の申請日までに村内居宅介護支援事業所か村内介護予防支援事業所でケアマネジャーとして働いていること。</a:t>
            </a:r>
            <a:endParaRPr lang="en-US" altLang="ja-JP" dirty="0">
              <a:latin typeface="Meiryo UI" panose="020B0604030504040204" pitchFamily="50" charset="-128"/>
              <a:ea typeface="Meiryo UI" panose="020B0604030504040204" pitchFamily="50" charset="-128"/>
            </a:endParaRPr>
          </a:p>
          <a:p>
            <a:pPr marL="0" indent="0">
              <a:buNone/>
            </a:pPr>
            <a:r>
              <a:rPr lang="ja-JP" altLang="en-US" dirty="0">
                <a:latin typeface="Meiryo UI" panose="020B0604030504040204" pitchFamily="50" charset="-128"/>
                <a:ea typeface="Meiryo UI" panose="020B0604030504040204" pitchFamily="50" charset="-128"/>
              </a:rPr>
              <a:t>②　資格取得（更新）した日から数えて翌々年度の</a:t>
            </a:r>
            <a:r>
              <a:rPr lang="en-US" altLang="ja-JP" dirty="0">
                <a:latin typeface="Meiryo UI" panose="020B0604030504040204" pitchFamily="50" charset="-128"/>
                <a:ea typeface="Meiryo UI" panose="020B0604030504040204" pitchFamily="50" charset="-128"/>
              </a:rPr>
              <a:t>3</a:t>
            </a:r>
            <a:r>
              <a:rPr lang="ja-JP" altLang="en-US" dirty="0">
                <a:latin typeface="Meiryo UI" panose="020B0604030504040204" pitchFamily="50" charset="-128"/>
                <a:ea typeface="Meiryo UI" panose="020B0604030504040204" pitchFamily="50" charset="-128"/>
              </a:rPr>
              <a:t>月</a:t>
            </a:r>
            <a:r>
              <a:rPr lang="en-US" altLang="ja-JP" dirty="0">
                <a:latin typeface="Meiryo UI" panose="020B0604030504040204" pitchFamily="50" charset="-128"/>
                <a:ea typeface="Meiryo UI" panose="020B0604030504040204" pitchFamily="50" charset="-128"/>
              </a:rPr>
              <a:t>31</a:t>
            </a:r>
            <a:r>
              <a:rPr lang="ja-JP" altLang="en-US" dirty="0">
                <a:latin typeface="Meiryo UI" panose="020B0604030504040204" pitchFamily="50" charset="-128"/>
                <a:ea typeface="Meiryo UI" panose="020B0604030504040204" pitchFamily="50" charset="-128"/>
              </a:rPr>
              <a:t>日まで退職する予定がないこと。</a:t>
            </a:r>
            <a:endParaRPr lang="en-US" altLang="ja-JP" dirty="0">
              <a:latin typeface="Meiryo UI" panose="020B0604030504040204" pitchFamily="50" charset="-128"/>
              <a:ea typeface="Meiryo UI" panose="020B0604030504040204" pitchFamily="50" charset="-128"/>
            </a:endParaRPr>
          </a:p>
          <a:p>
            <a:pPr marL="0" indent="0">
              <a:buNone/>
            </a:pPr>
            <a:r>
              <a:rPr lang="ja-JP" altLang="en-US" dirty="0">
                <a:latin typeface="Meiryo UI" panose="020B0604030504040204" pitchFamily="50" charset="-128"/>
                <a:ea typeface="Meiryo UI" panose="020B0604030504040204" pitchFamily="50" charset="-128"/>
              </a:rPr>
              <a:t>③　ケアマネジャーとして担当する利用者が</a:t>
            </a:r>
            <a:r>
              <a:rPr lang="en-US" altLang="ja-JP" dirty="0">
                <a:latin typeface="Meiryo UI" panose="020B0604030504040204" pitchFamily="50" charset="-128"/>
                <a:ea typeface="Meiryo UI" panose="020B0604030504040204" pitchFamily="50" charset="-128"/>
              </a:rPr>
              <a:t>5</a:t>
            </a:r>
            <a:r>
              <a:rPr lang="ja-JP" altLang="en-US" dirty="0">
                <a:latin typeface="Meiryo UI" panose="020B0604030504040204" pitchFamily="50" charset="-128"/>
                <a:ea typeface="Meiryo UI" panose="020B0604030504040204" pitchFamily="50" charset="-128"/>
              </a:rPr>
              <a:t>人以上いること。</a:t>
            </a:r>
            <a:endParaRPr lang="en-US" altLang="ja-JP" dirty="0">
              <a:latin typeface="Meiryo UI" panose="020B0604030504040204" pitchFamily="50" charset="-128"/>
              <a:ea typeface="Meiryo UI" panose="020B0604030504040204" pitchFamily="50" charset="-128"/>
            </a:endParaRPr>
          </a:p>
          <a:p>
            <a:pPr marL="0" indent="0">
              <a:buNone/>
            </a:pPr>
            <a:r>
              <a:rPr lang="ja-JP" altLang="en-US" dirty="0">
                <a:latin typeface="Meiryo UI" panose="020B0604030504040204" pitchFamily="50" charset="-128"/>
                <a:ea typeface="Meiryo UI" panose="020B0604030504040204" pitchFamily="50" charset="-128"/>
              </a:rPr>
              <a:t>④　ケアマネジャーとして担当する利用者のうち</a:t>
            </a:r>
            <a:r>
              <a:rPr lang="en-US" altLang="ja-JP" dirty="0">
                <a:latin typeface="Meiryo UI" panose="020B0604030504040204" pitchFamily="50" charset="-128"/>
                <a:ea typeface="Meiryo UI" panose="020B0604030504040204" pitchFamily="50" charset="-128"/>
              </a:rPr>
              <a:t>2</a:t>
            </a:r>
            <a:r>
              <a:rPr lang="ja-JP" altLang="en-US" dirty="0">
                <a:latin typeface="Meiryo UI" panose="020B0604030504040204" pitchFamily="50" charset="-128"/>
                <a:ea typeface="Meiryo UI" panose="020B0604030504040204" pitchFamily="50" charset="-128"/>
              </a:rPr>
              <a:t>分の</a:t>
            </a:r>
            <a:r>
              <a:rPr lang="en-US" altLang="ja-JP" dirty="0">
                <a:latin typeface="Meiryo UI" panose="020B0604030504040204" pitchFamily="50" charset="-128"/>
                <a:ea typeface="Meiryo UI" panose="020B0604030504040204" pitchFamily="50" charset="-128"/>
              </a:rPr>
              <a:t>1</a:t>
            </a:r>
            <a:r>
              <a:rPr lang="ja-JP" altLang="en-US" dirty="0">
                <a:latin typeface="Meiryo UI" panose="020B0604030504040204" pitchFamily="50" charset="-128"/>
                <a:ea typeface="Meiryo UI" panose="020B0604030504040204" pitchFamily="50" charset="-128"/>
              </a:rPr>
              <a:t>以上が東海村の保険者であること。 </a:t>
            </a:r>
            <a:endParaRPr lang="en-US" altLang="ja-JP" dirty="0">
              <a:latin typeface="Meiryo UI" panose="020B0604030504040204" pitchFamily="50" charset="-128"/>
              <a:ea typeface="Meiryo UI" panose="020B0604030504040204" pitchFamily="50" charset="-128"/>
            </a:endParaRPr>
          </a:p>
          <a:p>
            <a:pPr marL="0" indent="0">
              <a:buNone/>
            </a:pPr>
            <a:r>
              <a:rPr lang="ja-JP" altLang="en-US" dirty="0">
                <a:latin typeface="Meiryo UI" panose="020B0604030504040204" pitchFamily="50" charset="-128"/>
                <a:ea typeface="Meiryo UI" panose="020B0604030504040204" pitchFamily="50" charset="-128"/>
              </a:rPr>
              <a:t>⑤　資格取得した年度が，助成金を申請する年度の前年度であること。</a:t>
            </a:r>
            <a:endParaRPr lang="en-US" altLang="ja-JP" dirty="0">
              <a:latin typeface="Meiryo UI" panose="020B0604030504040204" pitchFamily="50" charset="-128"/>
              <a:ea typeface="Meiryo UI" panose="020B0604030504040204" pitchFamily="50" charset="-128"/>
            </a:endParaRPr>
          </a:p>
          <a:p>
            <a:pPr marL="0" indent="0">
              <a:buNone/>
            </a:pPr>
            <a:r>
              <a:rPr lang="en-US" altLang="ja-JP" dirty="0">
                <a:solidFill>
                  <a:srgbClr val="FF0000"/>
                </a:solidFill>
                <a:latin typeface="Meiryo UI" panose="020B0604030504040204" pitchFamily="50" charset="-128"/>
                <a:ea typeface="Meiryo UI" panose="020B0604030504040204" pitchFamily="50" charset="-128"/>
              </a:rPr>
              <a:t>※</a:t>
            </a:r>
            <a:r>
              <a:rPr lang="ja-JP" altLang="en-US" dirty="0">
                <a:solidFill>
                  <a:srgbClr val="FF0000"/>
                </a:solidFill>
                <a:latin typeface="Meiryo UI" panose="020B0604030504040204" pitchFamily="50" charset="-128"/>
                <a:ea typeface="Meiryo UI" panose="020B0604030504040204" pitchFamily="50" charset="-128"/>
              </a:rPr>
              <a:t>①から⑤の解説は次のページ以降をご覧ください。</a:t>
            </a:r>
            <a:endParaRPr lang="en-US" altLang="ja-JP" dirty="0">
              <a:solidFill>
                <a:srgbClr val="FF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3302175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6E641D7-98B9-48ED-9A95-5C8FDF84DA44}"/>
              </a:ext>
            </a:extLst>
          </p:cNvPr>
          <p:cNvSpPr>
            <a:spLocks noGrp="1"/>
          </p:cNvSpPr>
          <p:nvPr>
            <p:ph type="title"/>
          </p:nvPr>
        </p:nvSpPr>
        <p:spPr>
          <a:xfrm>
            <a:off x="838200" y="144992"/>
            <a:ext cx="10515600" cy="896408"/>
          </a:xfrm>
        </p:spPr>
        <p:txBody>
          <a:bodyPr/>
          <a:lstStyle/>
          <a:p>
            <a:r>
              <a:rPr kumimoji="1" lang="ja-JP" altLang="en-US" dirty="0">
                <a:latin typeface="Meiryo UI" panose="020B0604030504040204" pitchFamily="50" charset="-128"/>
                <a:ea typeface="Meiryo UI" panose="020B0604030504040204" pitchFamily="50" charset="-128"/>
              </a:rPr>
              <a:t>２．助成対象者要件の</a:t>
            </a:r>
            <a:r>
              <a:rPr lang="ja-JP" altLang="en-US" dirty="0">
                <a:latin typeface="Meiryo UI" panose="020B0604030504040204" pitchFamily="50" charset="-128"/>
                <a:ea typeface="Meiryo UI" panose="020B0604030504040204" pitchFamily="50" charset="-128"/>
              </a:rPr>
              <a:t>解説</a:t>
            </a:r>
            <a:endParaRPr kumimoji="1" lang="ja-JP" altLang="en-US" dirty="0">
              <a:latin typeface="Meiryo UI" panose="020B0604030504040204" pitchFamily="50" charset="-128"/>
              <a:ea typeface="Meiryo UI" panose="020B0604030504040204" pitchFamily="50" charset="-128"/>
            </a:endParaRPr>
          </a:p>
        </p:txBody>
      </p:sp>
      <p:sp>
        <p:nvSpPr>
          <p:cNvPr id="7" name="コンテンツ プレースホルダー 6">
            <a:extLst>
              <a:ext uri="{FF2B5EF4-FFF2-40B4-BE49-F238E27FC236}">
                <a16:creationId xmlns:a16="http://schemas.microsoft.com/office/drawing/2014/main" id="{C09491CA-5F7D-4C8C-B398-3FD6B66E9449}"/>
              </a:ext>
            </a:extLst>
          </p:cNvPr>
          <p:cNvSpPr>
            <a:spLocks noGrp="1"/>
          </p:cNvSpPr>
          <p:nvPr>
            <p:ph idx="1"/>
          </p:nvPr>
        </p:nvSpPr>
        <p:spPr>
          <a:xfrm>
            <a:off x="838200" y="905934"/>
            <a:ext cx="10515600" cy="1236134"/>
          </a:xfrm>
          <a:solidFill>
            <a:schemeClr val="accent1">
              <a:lumMod val="20000"/>
              <a:lumOff val="80000"/>
            </a:schemeClr>
          </a:solidFill>
        </p:spPr>
        <p:txBody>
          <a:bodyPr>
            <a:normAutofit lnSpcReduction="10000"/>
          </a:bodyPr>
          <a:lstStyle/>
          <a:p>
            <a:pPr marL="0" indent="0">
              <a:buNone/>
            </a:pPr>
            <a:r>
              <a:rPr lang="ja-JP" altLang="en-US" dirty="0">
                <a:latin typeface="Meiryo UI" panose="020B0604030504040204" pitchFamily="50" charset="-128"/>
                <a:ea typeface="Meiryo UI" panose="020B0604030504040204" pitchFamily="50" charset="-128"/>
              </a:rPr>
              <a:t>①　資格取得（更新）した日から助成金の申請日までに村内居宅介護支援事業所か村内介護予防支援事業所でケアマネジャーとして働いていること。</a:t>
            </a:r>
          </a:p>
        </p:txBody>
      </p:sp>
      <p:sp>
        <p:nvSpPr>
          <p:cNvPr id="4" name="コンテンツ プレースホルダー 6">
            <a:extLst>
              <a:ext uri="{FF2B5EF4-FFF2-40B4-BE49-F238E27FC236}">
                <a16:creationId xmlns:a16="http://schemas.microsoft.com/office/drawing/2014/main" id="{648022AE-463D-41C1-933B-C90C1B769AD9}"/>
              </a:ext>
            </a:extLst>
          </p:cNvPr>
          <p:cNvSpPr txBox="1">
            <a:spLocks/>
          </p:cNvSpPr>
          <p:nvPr/>
        </p:nvSpPr>
        <p:spPr>
          <a:xfrm>
            <a:off x="838200" y="2142066"/>
            <a:ext cx="10515600" cy="53283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sz="2400" dirty="0">
                <a:latin typeface="Meiryo UI" panose="020B0604030504040204" pitchFamily="50" charset="-128"/>
                <a:ea typeface="Meiryo UI" panose="020B0604030504040204" pitchFamily="50" charset="-128"/>
              </a:rPr>
              <a:t>　図にすると以下のとおりです。ケースごとに右上に対象と非対象を明示してます。</a:t>
            </a:r>
            <a:endParaRPr lang="en-US" altLang="ja-JP" sz="2400" dirty="0">
              <a:latin typeface="Meiryo UI" panose="020B0604030504040204" pitchFamily="50" charset="-128"/>
              <a:ea typeface="Meiryo UI" panose="020B0604030504040204" pitchFamily="50" charset="-128"/>
            </a:endParaRPr>
          </a:p>
          <a:p>
            <a:pPr marL="0" indent="0">
              <a:buFont typeface="Arial" panose="020B0604020202020204" pitchFamily="34" charset="0"/>
              <a:buNone/>
            </a:pPr>
            <a:endParaRPr lang="en-US" altLang="ja-JP" sz="2400" dirty="0">
              <a:latin typeface="Meiryo UI" panose="020B0604030504040204" pitchFamily="50" charset="-128"/>
              <a:ea typeface="Meiryo UI" panose="020B0604030504040204" pitchFamily="50" charset="-128"/>
            </a:endParaRPr>
          </a:p>
          <a:p>
            <a:pPr marL="0" indent="0">
              <a:buFont typeface="Arial" panose="020B0604020202020204" pitchFamily="34" charset="0"/>
              <a:buNone/>
            </a:pPr>
            <a:endParaRPr lang="en-US" altLang="ja-JP" sz="2400" dirty="0">
              <a:latin typeface="Meiryo UI" panose="020B0604030504040204" pitchFamily="50" charset="-128"/>
              <a:ea typeface="Meiryo UI" panose="020B0604030504040204" pitchFamily="50" charset="-128"/>
            </a:endParaRPr>
          </a:p>
          <a:p>
            <a:pPr marL="0" indent="0">
              <a:buFont typeface="Arial" panose="020B0604020202020204" pitchFamily="34" charset="0"/>
              <a:buNone/>
            </a:pPr>
            <a:endParaRPr lang="en-US" altLang="ja-JP" sz="2400" dirty="0">
              <a:latin typeface="Meiryo UI" panose="020B0604030504040204" pitchFamily="50" charset="-128"/>
              <a:ea typeface="Meiryo UI" panose="020B0604030504040204" pitchFamily="50" charset="-128"/>
            </a:endParaRPr>
          </a:p>
          <a:p>
            <a:pPr marL="0" indent="0">
              <a:buFont typeface="Arial" panose="020B0604020202020204" pitchFamily="34" charset="0"/>
              <a:buNone/>
            </a:pPr>
            <a:endParaRPr lang="en-US" altLang="ja-JP" sz="2400" dirty="0">
              <a:latin typeface="Meiryo UI" panose="020B0604030504040204" pitchFamily="50" charset="-128"/>
              <a:ea typeface="Meiryo UI" panose="020B0604030504040204" pitchFamily="50" charset="-128"/>
            </a:endParaRPr>
          </a:p>
          <a:p>
            <a:pPr marL="0" indent="0">
              <a:buFont typeface="Arial" panose="020B0604020202020204" pitchFamily="34" charset="0"/>
              <a:buNone/>
            </a:pPr>
            <a:endParaRPr lang="en-US" altLang="ja-JP" sz="2400" dirty="0">
              <a:latin typeface="Meiryo UI" panose="020B0604030504040204" pitchFamily="50" charset="-128"/>
              <a:ea typeface="Meiryo UI" panose="020B0604030504040204" pitchFamily="50" charset="-128"/>
            </a:endParaRPr>
          </a:p>
          <a:p>
            <a:pPr marL="0" indent="0">
              <a:buFont typeface="Arial" panose="020B0604020202020204" pitchFamily="34" charset="0"/>
              <a:buNone/>
            </a:pPr>
            <a:endParaRPr lang="en-US" altLang="ja-JP" sz="2400" dirty="0">
              <a:latin typeface="Meiryo UI" panose="020B0604030504040204" pitchFamily="50" charset="-128"/>
              <a:ea typeface="Meiryo UI" panose="020B0604030504040204" pitchFamily="50" charset="-128"/>
            </a:endParaRPr>
          </a:p>
          <a:p>
            <a:pPr marL="0" indent="0">
              <a:buFont typeface="Arial" panose="020B0604020202020204" pitchFamily="34" charset="0"/>
              <a:buNone/>
            </a:pPr>
            <a:endParaRPr lang="en-US" altLang="ja-JP" sz="2400" dirty="0">
              <a:latin typeface="Meiryo UI" panose="020B0604030504040204" pitchFamily="50" charset="-128"/>
              <a:ea typeface="Meiryo UI" panose="020B0604030504040204" pitchFamily="50" charset="-128"/>
            </a:endParaRPr>
          </a:p>
          <a:p>
            <a:pPr marL="0" indent="0">
              <a:buFont typeface="Arial" panose="020B0604020202020204" pitchFamily="34" charset="0"/>
              <a:buNone/>
            </a:pPr>
            <a:endParaRPr lang="en-US" altLang="ja-JP" sz="2400" dirty="0">
              <a:latin typeface="Meiryo UI" panose="020B0604030504040204" pitchFamily="50" charset="-128"/>
              <a:ea typeface="Meiryo UI" panose="020B0604030504040204" pitchFamily="50" charset="-128"/>
            </a:endParaRPr>
          </a:p>
          <a:p>
            <a:pPr marL="0" indent="0">
              <a:buFont typeface="Arial" panose="020B0604020202020204" pitchFamily="34" charset="0"/>
              <a:buNone/>
            </a:pPr>
            <a:endParaRPr lang="en-US" altLang="ja-JP" sz="2400" dirty="0">
              <a:latin typeface="Meiryo UI" panose="020B0604030504040204" pitchFamily="50" charset="-128"/>
              <a:ea typeface="Meiryo UI" panose="020B0604030504040204" pitchFamily="50" charset="-128"/>
            </a:endParaRPr>
          </a:p>
        </p:txBody>
      </p:sp>
      <p:grpSp>
        <p:nvGrpSpPr>
          <p:cNvPr id="25" name="グループ化 24">
            <a:extLst>
              <a:ext uri="{FF2B5EF4-FFF2-40B4-BE49-F238E27FC236}">
                <a16:creationId xmlns:a16="http://schemas.microsoft.com/office/drawing/2014/main" id="{F91D47AD-5A36-400A-8A89-D08E57DC9333}"/>
              </a:ext>
            </a:extLst>
          </p:cNvPr>
          <p:cNvGrpSpPr/>
          <p:nvPr/>
        </p:nvGrpSpPr>
        <p:grpSpPr>
          <a:xfrm>
            <a:off x="1229874" y="2687791"/>
            <a:ext cx="2835564" cy="1727200"/>
            <a:chOff x="1154545" y="2724727"/>
            <a:chExt cx="2835564" cy="1727200"/>
          </a:xfrm>
        </p:grpSpPr>
        <p:grpSp>
          <p:nvGrpSpPr>
            <p:cNvPr id="23" name="グループ化 22">
              <a:extLst>
                <a:ext uri="{FF2B5EF4-FFF2-40B4-BE49-F238E27FC236}">
                  <a16:creationId xmlns:a16="http://schemas.microsoft.com/office/drawing/2014/main" id="{D1D3EBAE-5792-40F2-B60E-0AAC4A2D3E3C}"/>
                </a:ext>
              </a:extLst>
            </p:cNvPr>
            <p:cNvGrpSpPr/>
            <p:nvPr/>
          </p:nvGrpSpPr>
          <p:grpSpPr>
            <a:xfrm>
              <a:off x="1210733" y="2742437"/>
              <a:ext cx="2760902" cy="1659104"/>
              <a:chOff x="1210733" y="2557710"/>
              <a:chExt cx="2760902" cy="1659104"/>
            </a:xfrm>
          </p:grpSpPr>
          <p:grpSp>
            <p:nvGrpSpPr>
              <p:cNvPr id="20" name="グループ化 19">
                <a:extLst>
                  <a:ext uri="{FF2B5EF4-FFF2-40B4-BE49-F238E27FC236}">
                    <a16:creationId xmlns:a16="http://schemas.microsoft.com/office/drawing/2014/main" id="{4523F474-4554-4E47-BC18-EC6996704F88}"/>
                  </a:ext>
                </a:extLst>
              </p:cNvPr>
              <p:cNvGrpSpPr/>
              <p:nvPr/>
            </p:nvGrpSpPr>
            <p:grpSpPr>
              <a:xfrm>
                <a:off x="1210733" y="2624667"/>
                <a:ext cx="2760902" cy="1592147"/>
                <a:chOff x="1210733" y="2624667"/>
                <a:chExt cx="2760902" cy="1592147"/>
              </a:xfrm>
            </p:grpSpPr>
            <p:cxnSp>
              <p:nvCxnSpPr>
                <p:cNvPr id="8" name="直線コネクタ 7">
                  <a:extLst>
                    <a:ext uri="{FF2B5EF4-FFF2-40B4-BE49-F238E27FC236}">
                      <a16:creationId xmlns:a16="http://schemas.microsoft.com/office/drawing/2014/main" id="{3290E542-B97B-4A3D-9216-C0A78F424EF2}"/>
                    </a:ext>
                  </a:extLst>
                </p:cNvPr>
                <p:cNvCxnSpPr>
                  <a:cxnSpLocks/>
                </p:cNvCxnSpPr>
                <p:nvPr/>
              </p:nvCxnSpPr>
              <p:spPr>
                <a:xfrm>
                  <a:off x="1583267" y="2624667"/>
                  <a:ext cx="0" cy="66040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19" name="グループ化 18">
                  <a:extLst>
                    <a:ext uri="{FF2B5EF4-FFF2-40B4-BE49-F238E27FC236}">
                      <a16:creationId xmlns:a16="http://schemas.microsoft.com/office/drawing/2014/main" id="{C0DBB006-9C99-4C07-90E1-7B6DB11685F4}"/>
                    </a:ext>
                  </a:extLst>
                </p:cNvPr>
                <p:cNvGrpSpPr/>
                <p:nvPr/>
              </p:nvGrpSpPr>
              <p:grpSpPr>
                <a:xfrm>
                  <a:off x="1210733" y="2624668"/>
                  <a:ext cx="2760902" cy="1592146"/>
                  <a:chOff x="1210733" y="2624667"/>
                  <a:chExt cx="2694898" cy="1447973"/>
                </a:xfrm>
              </p:grpSpPr>
              <p:cxnSp>
                <p:nvCxnSpPr>
                  <p:cNvPr id="5" name="直線コネクタ 4">
                    <a:extLst>
                      <a:ext uri="{FF2B5EF4-FFF2-40B4-BE49-F238E27FC236}">
                        <a16:creationId xmlns:a16="http://schemas.microsoft.com/office/drawing/2014/main" id="{915DC6B5-BA62-45C2-B1A0-5BE984FE4A27}"/>
                      </a:ext>
                    </a:extLst>
                  </p:cNvPr>
                  <p:cNvCxnSpPr>
                    <a:cxnSpLocks/>
                  </p:cNvCxnSpPr>
                  <p:nvPr/>
                </p:nvCxnSpPr>
                <p:spPr>
                  <a:xfrm>
                    <a:off x="1210733" y="3132667"/>
                    <a:ext cx="2694898"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9" name="直線コネクタ 8">
                    <a:extLst>
                      <a:ext uri="{FF2B5EF4-FFF2-40B4-BE49-F238E27FC236}">
                        <a16:creationId xmlns:a16="http://schemas.microsoft.com/office/drawing/2014/main" id="{24932910-7023-4C50-AA37-095CC939C5F3}"/>
                      </a:ext>
                    </a:extLst>
                  </p:cNvPr>
                  <p:cNvCxnSpPr>
                    <a:cxnSpLocks/>
                  </p:cNvCxnSpPr>
                  <p:nvPr/>
                </p:nvCxnSpPr>
                <p:spPr>
                  <a:xfrm>
                    <a:off x="3429000" y="2624667"/>
                    <a:ext cx="0" cy="67310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10" name="テキスト ボックス 9">
                    <a:extLst>
                      <a:ext uri="{FF2B5EF4-FFF2-40B4-BE49-F238E27FC236}">
                        <a16:creationId xmlns:a16="http://schemas.microsoft.com/office/drawing/2014/main" id="{FAB39CD5-821B-476E-9106-1995D06B7366}"/>
                      </a:ext>
                    </a:extLst>
                  </p:cNvPr>
                  <p:cNvSpPr txBox="1"/>
                  <p:nvPr/>
                </p:nvSpPr>
                <p:spPr>
                  <a:xfrm>
                    <a:off x="1294221" y="3297767"/>
                    <a:ext cx="450628" cy="673100"/>
                  </a:xfrm>
                  <a:prstGeom prst="rect">
                    <a:avLst/>
                  </a:prstGeom>
                  <a:noFill/>
                  <a:ln>
                    <a:noFill/>
                  </a:ln>
                </p:spPr>
                <p:txBody>
                  <a:bodyPr vert="eaVert" wrap="square" rtlCol="0">
                    <a:spAutoFit/>
                  </a:bodyPr>
                  <a:lstStyle/>
                  <a:p>
                    <a:r>
                      <a:rPr kumimoji="1" lang="ja-JP" altLang="en-US" sz="900" dirty="0">
                        <a:latin typeface="Meiryo UI" panose="020B0604030504040204" pitchFamily="50" charset="-128"/>
                        <a:ea typeface="Meiryo UI" panose="020B0604030504040204" pitchFamily="50" charset="-128"/>
                      </a:rPr>
                      <a:t>資格取得</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（更新）日</a:t>
                    </a:r>
                  </a:p>
                </p:txBody>
              </p:sp>
              <p:sp>
                <p:nvSpPr>
                  <p:cNvPr id="11" name="テキスト ボックス 10">
                    <a:extLst>
                      <a:ext uri="{FF2B5EF4-FFF2-40B4-BE49-F238E27FC236}">
                        <a16:creationId xmlns:a16="http://schemas.microsoft.com/office/drawing/2014/main" id="{3A55CD99-73BF-4BA8-9AF8-2C7C64D7E547}"/>
                      </a:ext>
                    </a:extLst>
                  </p:cNvPr>
                  <p:cNvSpPr txBox="1"/>
                  <p:nvPr/>
                </p:nvSpPr>
                <p:spPr>
                  <a:xfrm>
                    <a:off x="3275143" y="3318935"/>
                    <a:ext cx="315439" cy="753705"/>
                  </a:xfrm>
                  <a:prstGeom prst="rect">
                    <a:avLst/>
                  </a:prstGeom>
                  <a:noFill/>
                  <a:ln>
                    <a:noFill/>
                  </a:ln>
                </p:spPr>
                <p:txBody>
                  <a:bodyPr vert="eaVert" wrap="square" rtlCol="0">
                    <a:spAutoFit/>
                  </a:bodyPr>
                  <a:lstStyle/>
                  <a:p>
                    <a:r>
                      <a:rPr kumimoji="1" lang="ja-JP" altLang="en-US" sz="900" dirty="0">
                        <a:latin typeface="Meiryo UI" panose="020B0604030504040204" pitchFamily="50" charset="-128"/>
                        <a:ea typeface="Meiryo UI" panose="020B0604030504040204" pitchFamily="50" charset="-128"/>
                      </a:rPr>
                      <a:t>助成金申請日</a:t>
                    </a:r>
                  </a:p>
                </p:txBody>
              </p:sp>
              <p:cxnSp>
                <p:nvCxnSpPr>
                  <p:cNvPr id="13" name="直線矢印コネクタ 12">
                    <a:extLst>
                      <a:ext uri="{FF2B5EF4-FFF2-40B4-BE49-F238E27FC236}">
                        <a16:creationId xmlns:a16="http://schemas.microsoft.com/office/drawing/2014/main" id="{16A106BE-88A8-4501-B5FE-E18F071E04DA}"/>
                      </a:ext>
                    </a:extLst>
                  </p:cNvPr>
                  <p:cNvCxnSpPr>
                    <a:cxnSpLocks/>
                  </p:cNvCxnSpPr>
                  <p:nvPr/>
                </p:nvCxnSpPr>
                <p:spPr>
                  <a:xfrm>
                    <a:off x="1583266" y="2827867"/>
                    <a:ext cx="1828801" cy="0"/>
                  </a:xfrm>
                  <a:prstGeom prst="straightConnector1">
                    <a:avLst/>
                  </a:prstGeom>
                  <a:ln w="1905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8" name="テキスト ボックス 17">
                    <a:extLst>
                      <a:ext uri="{FF2B5EF4-FFF2-40B4-BE49-F238E27FC236}">
                        <a16:creationId xmlns:a16="http://schemas.microsoft.com/office/drawing/2014/main" id="{96085E42-8039-4E9C-B040-D17BD470EE28}"/>
                      </a:ext>
                    </a:extLst>
                  </p:cNvPr>
                  <p:cNvSpPr txBox="1"/>
                  <p:nvPr/>
                </p:nvSpPr>
                <p:spPr>
                  <a:xfrm>
                    <a:off x="1744850" y="2894907"/>
                    <a:ext cx="1522564" cy="230832"/>
                  </a:xfrm>
                  <a:prstGeom prst="rect">
                    <a:avLst/>
                  </a:prstGeom>
                  <a:noFill/>
                  <a:ln>
                    <a:noFill/>
                  </a:ln>
                </p:spPr>
                <p:txBody>
                  <a:bodyPr vert="horz" wrap="square" rtlCol="0">
                    <a:spAutoFit/>
                  </a:bodyPr>
                  <a:lstStyle/>
                  <a:p>
                    <a:r>
                      <a:rPr kumimoji="1" lang="ja-JP" altLang="en-US" sz="900" dirty="0">
                        <a:solidFill>
                          <a:srgbClr val="FF0000"/>
                        </a:solidFill>
                        <a:latin typeface="Meiryo UI" panose="020B0604030504040204" pitchFamily="50" charset="-128"/>
                        <a:ea typeface="Meiryo UI" panose="020B0604030504040204" pitchFamily="50" charset="-128"/>
                      </a:rPr>
                      <a:t>この間に勤務開始している</a:t>
                    </a:r>
                  </a:p>
                </p:txBody>
              </p:sp>
            </p:grpSp>
          </p:grpSp>
          <p:sp>
            <p:nvSpPr>
              <p:cNvPr id="21" name="テキスト ボックス 20">
                <a:extLst>
                  <a:ext uri="{FF2B5EF4-FFF2-40B4-BE49-F238E27FC236}">
                    <a16:creationId xmlns:a16="http://schemas.microsoft.com/office/drawing/2014/main" id="{F5E44D7C-4BE1-4348-8064-7935B97702FF}"/>
                  </a:ext>
                </a:extLst>
              </p:cNvPr>
              <p:cNvSpPr txBox="1"/>
              <p:nvPr/>
            </p:nvSpPr>
            <p:spPr>
              <a:xfrm>
                <a:off x="3528780" y="2557710"/>
                <a:ext cx="422208" cy="230832"/>
              </a:xfrm>
              <a:prstGeom prst="rect">
                <a:avLst/>
              </a:prstGeom>
              <a:solidFill>
                <a:srgbClr val="FFFF00"/>
              </a:solidFill>
              <a:ln>
                <a:solidFill>
                  <a:schemeClr val="accent1"/>
                </a:solidFill>
              </a:ln>
            </p:spPr>
            <p:txBody>
              <a:bodyPr vert="horz" wrap="square" rtlCol="0">
                <a:spAutoFit/>
              </a:bodyPr>
              <a:lstStyle/>
              <a:p>
                <a:r>
                  <a:rPr kumimoji="1" lang="ja-JP" altLang="en-US" sz="900" dirty="0">
                    <a:solidFill>
                      <a:srgbClr val="FF0000"/>
                    </a:solidFill>
                    <a:latin typeface="Meiryo UI" panose="020B0604030504040204" pitchFamily="50" charset="-128"/>
                    <a:ea typeface="Meiryo UI" panose="020B0604030504040204" pitchFamily="50" charset="-128"/>
                  </a:rPr>
                  <a:t>対象</a:t>
                </a:r>
              </a:p>
            </p:txBody>
          </p:sp>
        </p:grpSp>
        <p:sp>
          <p:nvSpPr>
            <p:cNvPr id="24" name="正方形/長方形 23">
              <a:extLst>
                <a:ext uri="{FF2B5EF4-FFF2-40B4-BE49-F238E27FC236}">
                  <a16:creationId xmlns:a16="http://schemas.microsoft.com/office/drawing/2014/main" id="{1C1867A6-42AE-4157-AB1B-C50836129C1F}"/>
                </a:ext>
              </a:extLst>
            </p:cNvPr>
            <p:cNvSpPr/>
            <p:nvPr/>
          </p:nvSpPr>
          <p:spPr>
            <a:xfrm>
              <a:off x="1154545" y="2724727"/>
              <a:ext cx="2835564" cy="172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6" name="グループ化 25">
            <a:extLst>
              <a:ext uri="{FF2B5EF4-FFF2-40B4-BE49-F238E27FC236}">
                <a16:creationId xmlns:a16="http://schemas.microsoft.com/office/drawing/2014/main" id="{93B10E4A-E134-4053-82C6-5F19F41AAFA5}"/>
              </a:ext>
            </a:extLst>
          </p:cNvPr>
          <p:cNvGrpSpPr/>
          <p:nvPr/>
        </p:nvGrpSpPr>
        <p:grpSpPr>
          <a:xfrm>
            <a:off x="4451447" y="2689801"/>
            <a:ext cx="2835564" cy="1727200"/>
            <a:chOff x="1154545" y="2724727"/>
            <a:chExt cx="2835564" cy="1727200"/>
          </a:xfrm>
        </p:grpSpPr>
        <p:grpSp>
          <p:nvGrpSpPr>
            <p:cNvPr id="27" name="グループ化 26">
              <a:extLst>
                <a:ext uri="{FF2B5EF4-FFF2-40B4-BE49-F238E27FC236}">
                  <a16:creationId xmlns:a16="http://schemas.microsoft.com/office/drawing/2014/main" id="{CE55ABAE-C952-410E-835E-45C753D4DF8D}"/>
                </a:ext>
              </a:extLst>
            </p:cNvPr>
            <p:cNvGrpSpPr/>
            <p:nvPr/>
          </p:nvGrpSpPr>
          <p:grpSpPr>
            <a:xfrm>
              <a:off x="1210733" y="2742437"/>
              <a:ext cx="2760902" cy="1659104"/>
              <a:chOff x="1210733" y="2557710"/>
              <a:chExt cx="2760902" cy="1659104"/>
            </a:xfrm>
          </p:grpSpPr>
          <p:grpSp>
            <p:nvGrpSpPr>
              <p:cNvPr id="29" name="グループ化 28">
                <a:extLst>
                  <a:ext uri="{FF2B5EF4-FFF2-40B4-BE49-F238E27FC236}">
                    <a16:creationId xmlns:a16="http://schemas.microsoft.com/office/drawing/2014/main" id="{89049AD8-5248-4157-95B8-B1DEE316DF11}"/>
                  </a:ext>
                </a:extLst>
              </p:cNvPr>
              <p:cNvGrpSpPr/>
              <p:nvPr/>
            </p:nvGrpSpPr>
            <p:grpSpPr>
              <a:xfrm>
                <a:off x="1210733" y="2624667"/>
                <a:ext cx="2760902" cy="1592147"/>
                <a:chOff x="1210733" y="2624667"/>
                <a:chExt cx="2760902" cy="1592147"/>
              </a:xfrm>
            </p:grpSpPr>
            <p:cxnSp>
              <p:nvCxnSpPr>
                <p:cNvPr id="31" name="直線コネクタ 30">
                  <a:extLst>
                    <a:ext uri="{FF2B5EF4-FFF2-40B4-BE49-F238E27FC236}">
                      <a16:creationId xmlns:a16="http://schemas.microsoft.com/office/drawing/2014/main" id="{52CD4FCD-8C97-4937-A364-C3F8CDE8237B}"/>
                    </a:ext>
                  </a:extLst>
                </p:cNvPr>
                <p:cNvCxnSpPr>
                  <a:cxnSpLocks/>
                </p:cNvCxnSpPr>
                <p:nvPr/>
              </p:nvCxnSpPr>
              <p:spPr>
                <a:xfrm>
                  <a:off x="1583267" y="2624667"/>
                  <a:ext cx="0" cy="66040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32" name="グループ化 31">
                  <a:extLst>
                    <a:ext uri="{FF2B5EF4-FFF2-40B4-BE49-F238E27FC236}">
                      <a16:creationId xmlns:a16="http://schemas.microsoft.com/office/drawing/2014/main" id="{27DBED80-16C1-4E59-B4AB-B4FC453CFD57}"/>
                    </a:ext>
                  </a:extLst>
                </p:cNvPr>
                <p:cNvGrpSpPr/>
                <p:nvPr/>
              </p:nvGrpSpPr>
              <p:grpSpPr>
                <a:xfrm>
                  <a:off x="1210733" y="2624668"/>
                  <a:ext cx="2760902" cy="1592146"/>
                  <a:chOff x="1210733" y="2624667"/>
                  <a:chExt cx="2694898" cy="1447973"/>
                </a:xfrm>
              </p:grpSpPr>
              <p:cxnSp>
                <p:nvCxnSpPr>
                  <p:cNvPr id="33" name="直線コネクタ 32">
                    <a:extLst>
                      <a:ext uri="{FF2B5EF4-FFF2-40B4-BE49-F238E27FC236}">
                        <a16:creationId xmlns:a16="http://schemas.microsoft.com/office/drawing/2014/main" id="{665794E1-825A-4508-92B1-239105892019}"/>
                      </a:ext>
                    </a:extLst>
                  </p:cNvPr>
                  <p:cNvCxnSpPr>
                    <a:cxnSpLocks/>
                  </p:cNvCxnSpPr>
                  <p:nvPr/>
                </p:nvCxnSpPr>
                <p:spPr>
                  <a:xfrm>
                    <a:off x="1210733" y="3132667"/>
                    <a:ext cx="2694898"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4" name="直線コネクタ 33">
                    <a:extLst>
                      <a:ext uri="{FF2B5EF4-FFF2-40B4-BE49-F238E27FC236}">
                        <a16:creationId xmlns:a16="http://schemas.microsoft.com/office/drawing/2014/main" id="{4E147B89-95E2-49A3-B3CE-AEA8CCC0432A}"/>
                      </a:ext>
                    </a:extLst>
                  </p:cNvPr>
                  <p:cNvCxnSpPr>
                    <a:cxnSpLocks/>
                  </p:cNvCxnSpPr>
                  <p:nvPr/>
                </p:nvCxnSpPr>
                <p:spPr>
                  <a:xfrm>
                    <a:off x="3429000" y="2624667"/>
                    <a:ext cx="0" cy="67310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35" name="テキスト ボックス 34">
                    <a:extLst>
                      <a:ext uri="{FF2B5EF4-FFF2-40B4-BE49-F238E27FC236}">
                        <a16:creationId xmlns:a16="http://schemas.microsoft.com/office/drawing/2014/main" id="{1801387A-60DF-4B37-A47A-CFBDAC760442}"/>
                      </a:ext>
                    </a:extLst>
                  </p:cNvPr>
                  <p:cNvSpPr txBox="1"/>
                  <p:nvPr/>
                </p:nvSpPr>
                <p:spPr>
                  <a:xfrm>
                    <a:off x="1294221" y="3297767"/>
                    <a:ext cx="450628" cy="673100"/>
                  </a:xfrm>
                  <a:prstGeom prst="rect">
                    <a:avLst/>
                  </a:prstGeom>
                  <a:noFill/>
                  <a:ln>
                    <a:noFill/>
                  </a:ln>
                </p:spPr>
                <p:txBody>
                  <a:bodyPr vert="eaVert" wrap="square" rtlCol="0">
                    <a:spAutoFit/>
                  </a:bodyPr>
                  <a:lstStyle/>
                  <a:p>
                    <a:r>
                      <a:rPr kumimoji="1" lang="ja-JP" altLang="en-US" sz="900" dirty="0">
                        <a:latin typeface="Meiryo UI" panose="020B0604030504040204" pitchFamily="50" charset="-128"/>
                        <a:ea typeface="Meiryo UI" panose="020B0604030504040204" pitchFamily="50" charset="-128"/>
                      </a:rPr>
                      <a:t>資格取得</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（更新）日</a:t>
                    </a:r>
                  </a:p>
                </p:txBody>
              </p:sp>
              <p:sp>
                <p:nvSpPr>
                  <p:cNvPr id="36" name="テキスト ボックス 35">
                    <a:extLst>
                      <a:ext uri="{FF2B5EF4-FFF2-40B4-BE49-F238E27FC236}">
                        <a16:creationId xmlns:a16="http://schemas.microsoft.com/office/drawing/2014/main" id="{B881B4B7-00F4-4C4B-9AC3-335E8EBEDD04}"/>
                      </a:ext>
                    </a:extLst>
                  </p:cNvPr>
                  <p:cNvSpPr txBox="1"/>
                  <p:nvPr/>
                </p:nvSpPr>
                <p:spPr>
                  <a:xfrm>
                    <a:off x="3275143" y="3318935"/>
                    <a:ext cx="315439" cy="753705"/>
                  </a:xfrm>
                  <a:prstGeom prst="rect">
                    <a:avLst/>
                  </a:prstGeom>
                  <a:noFill/>
                  <a:ln>
                    <a:noFill/>
                  </a:ln>
                </p:spPr>
                <p:txBody>
                  <a:bodyPr vert="eaVert" wrap="square" rtlCol="0">
                    <a:spAutoFit/>
                  </a:bodyPr>
                  <a:lstStyle/>
                  <a:p>
                    <a:r>
                      <a:rPr kumimoji="1" lang="ja-JP" altLang="en-US" sz="900" dirty="0">
                        <a:latin typeface="Meiryo UI" panose="020B0604030504040204" pitchFamily="50" charset="-128"/>
                        <a:ea typeface="Meiryo UI" panose="020B0604030504040204" pitchFamily="50" charset="-128"/>
                      </a:rPr>
                      <a:t>助成金申請日</a:t>
                    </a:r>
                  </a:p>
                </p:txBody>
              </p:sp>
              <p:cxnSp>
                <p:nvCxnSpPr>
                  <p:cNvPr id="37" name="直線矢印コネクタ 36">
                    <a:extLst>
                      <a:ext uri="{FF2B5EF4-FFF2-40B4-BE49-F238E27FC236}">
                        <a16:creationId xmlns:a16="http://schemas.microsoft.com/office/drawing/2014/main" id="{ABF73044-0882-46D3-AF0F-A82A2A9FF37D}"/>
                      </a:ext>
                    </a:extLst>
                  </p:cNvPr>
                  <p:cNvCxnSpPr>
                    <a:cxnSpLocks/>
                  </p:cNvCxnSpPr>
                  <p:nvPr/>
                </p:nvCxnSpPr>
                <p:spPr>
                  <a:xfrm>
                    <a:off x="1210733" y="2827867"/>
                    <a:ext cx="2201333" cy="0"/>
                  </a:xfrm>
                  <a:prstGeom prst="straightConnector1">
                    <a:avLst/>
                  </a:prstGeom>
                  <a:ln w="19050">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38" name="テキスト ボックス 37">
                    <a:extLst>
                      <a:ext uri="{FF2B5EF4-FFF2-40B4-BE49-F238E27FC236}">
                        <a16:creationId xmlns:a16="http://schemas.microsoft.com/office/drawing/2014/main" id="{CB07A5FB-6FEE-4ACE-B3BA-1E7171200494}"/>
                      </a:ext>
                    </a:extLst>
                  </p:cNvPr>
                  <p:cNvSpPr txBox="1"/>
                  <p:nvPr/>
                </p:nvSpPr>
                <p:spPr>
                  <a:xfrm>
                    <a:off x="1535427" y="2896748"/>
                    <a:ext cx="1863542" cy="209930"/>
                  </a:xfrm>
                  <a:prstGeom prst="rect">
                    <a:avLst/>
                  </a:prstGeom>
                  <a:noFill/>
                  <a:ln>
                    <a:noFill/>
                  </a:ln>
                </p:spPr>
                <p:txBody>
                  <a:bodyPr vert="horz" wrap="square" rtlCol="0">
                    <a:spAutoFit/>
                  </a:bodyPr>
                  <a:lstStyle/>
                  <a:p>
                    <a:r>
                      <a:rPr kumimoji="1" lang="ja-JP" altLang="en-US" sz="900" dirty="0">
                        <a:solidFill>
                          <a:srgbClr val="FF0000"/>
                        </a:solidFill>
                        <a:latin typeface="Meiryo UI" panose="020B0604030504040204" pitchFamily="50" charset="-128"/>
                        <a:ea typeface="Meiryo UI" panose="020B0604030504040204" pitchFamily="50" charset="-128"/>
                      </a:rPr>
                      <a:t>助成申請日までにずっと勤務している</a:t>
                    </a:r>
                  </a:p>
                </p:txBody>
              </p:sp>
            </p:grpSp>
          </p:grpSp>
          <p:sp>
            <p:nvSpPr>
              <p:cNvPr id="30" name="テキスト ボックス 29">
                <a:extLst>
                  <a:ext uri="{FF2B5EF4-FFF2-40B4-BE49-F238E27FC236}">
                    <a16:creationId xmlns:a16="http://schemas.microsoft.com/office/drawing/2014/main" id="{8594A65D-193E-4618-BBA8-4669B298966E}"/>
                  </a:ext>
                </a:extLst>
              </p:cNvPr>
              <p:cNvSpPr txBox="1"/>
              <p:nvPr/>
            </p:nvSpPr>
            <p:spPr>
              <a:xfrm>
                <a:off x="3528780" y="2557710"/>
                <a:ext cx="422208" cy="230832"/>
              </a:xfrm>
              <a:prstGeom prst="rect">
                <a:avLst/>
              </a:prstGeom>
              <a:solidFill>
                <a:srgbClr val="FFFF00"/>
              </a:solidFill>
              <a:ln>
                <a:solidFill>
                  <a:schemeClr val="accent1"/>
                </a:solidFill>
              </a:ln>
            </p:spPr>
            <p:txBody>
              <a:bodyPr vert="horz" wrap="square" rtlCol="0">
                <a:spAutoFit/>
              </a:bodyPr>
              <a:lstStyle/>
              <a:p>
                <a:r>
                  <a:rPr kumimoji="1" lang="ja-JP" altLang="en-US" sz="900" dirty="0">
                    <a:solidFill>
                      <a:srgbClr val="FF0000"/>
                    </a:solidFill>
                    <a:latin typeface="Meiryo UI" panose="020B0604030504040204" pitchFamily="50" charset="-128"/>
                    <a:ea typeface="Meiryo UI" panose="020B0604030504040204" pitchFamily="50" charset="-128"/>
                  </a:rPr>
                  <a:t>対象</a:t>
                </a:r>
              </a:p>
            </p:txBody>
          </p:sp>
        </p:grpSp>
        <p:sp>
          <p:nvSpPr>
            <p:cNvPr id="28" name="正方形/長方形 27">
              <a:extLst>
                <a:ext uri="{FF2B5EF4-FFF2-40B4-BE49-F238E27FC236}">
                  <a16:creationId xmlns:a16="http://schemas.microsoft.com/office/drawing/2014/main" id="{A94D553F-FF61-4044-B289-D3D08E993063}"/>
                </a:ext>
              </a:extLst>
            </p:cNvPr>
            <p:cNvSpPr/>
            <p:nvPr/>
          </p:nvSpPr>
          <p:spPr>
            <a:xfrm>
              <a:off x="1154545" y="2724727"/>
              <a:ext cx="2835564" cy="172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40" name="グループ化 39">
            <a:extLst>
              <a:ext uri="{FF2B5EF4-FFF2-40B4-BE49-F238E27FC236}">
                <a16:creationId xmlns:a16="http://schemas.microsoft.com/office/drawing/2014/main" id="{987208FD-F5E8-407F-A02B-DB7CC76AE74E}"/>
              </a:ext>
            </a:extLst>
          </p:cNvPr>
          <p:cNvGrpSpPr/>
          <p:nvPr/>
        </p:nvGrpSpPr>
        <p:grpSpPr>
          <a:xfrm>
            <a:off x="7689584" y="2687832"/>
            <a:ext cx="2835564" cy="1727200"/>
            <a:chOff x="1154545" y="2724727"/>
            <a:chExt cx="2835564" cy="1727200"/>
          </a:xfrm>
        </p:grpSpPr>
        <p:grpSp>
          <p:nvGrpSpPr>
            <p:cNvPr id="41" name="グループ化 40">
              <a:extLst>
                <a:ext uri="{FF2B5EF4-FFF2-40B4-BE49-F238E27FC236}">
                  <a16:creationId xmlns:a16="http://schemas.microsoft.com/office/drawing/2014/main" id="{3BD9E675-8657-41D8-83D2-080647019BFD}"/>
                </a:ext>
              </a:extLst>
            </p:cNvPr>
            <p:cNvGrpSpPr/>
            <p:nvPr/>
          </p:nvGrpSpPr>
          <p:grpSpPr>
            <a:xfrm>
              <a:off x="1210733" y="2742437"/>
              <a:ext cx="2760902" cy="1659104"/>
              <a:chOff x="1210733" y="2557710"/>
              <a:chExt cx="2760902" cy="1659104"/>
            </a:xfrm>
          </p:grpSpPr>
          <p:grpSp>
            <p:nvGrpSpPr>
              <p:cNvPr id="43" name="グループ化 42">
                <a:extLst>
                  <a:ext uri="{FF2B5EF4-FFF2-40B4-BE49-F238E27FC236}">
                    <a16:creationId xmlns:a16="http://schemas.microsoft.com/office/drawing/2014/main" id="{08BCF11D-BB83-424B-9689-CEC1BE90CC35}"/>
                  </a:ext>
                </a:extLst>
              </p:cNvPr>
              <p:cNvGrpSpPr/>
              <p:nvPr/>
            </p:nvGrpSpPr>
            <p:grpSpPr>
              <a:xfrm>
                <a:off x="1210733" y="2624667"/>
                <a:ext cx="2760902" cy="1592147"/>
                <a:chOff x="1210733" y="2624667"/>
                <a:chExt cx="2760902" cy="1592147"/>
              </a:xfrm>
            </p:grpSpPr>
            <p:cxnSp>
              <p:nvCxnSpPr>
                <p:cNvPr id="45" name="直線コネクタ 44">
                  <a:extLst>
                    <a:ext uri="{FF2B5EF4-FFF2-40B4-BE49-F238E27FC236}">
                      <a16:creationId xmlns:a16="http://schemas.microsoft.com/office/drawing/2014/main" id="{17E0C271-B6FD-4997-82C2-6813615EE6E6}"/>
                    </a:ext>
                  </a:extLst>
                </p:cNvPr>
                <p:cNvCxnSpPr>
                  <a:cxnSpLocks/>
                </p:cNvCxnSpPr>
                <p:nvPr/>
              </p:nvCxnSpPr>
              <p:spPr>
                <a:xfrm>
                  <a:off x="1583267" y="2624667"/>
                  <a:ext cx="0" cy="66040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46" name="グループ化 45">
                  <a:extLst>
                    <a:ext uri="{FF2B5EF4-FFF2-40B4-BE49-F238E27FC236}">
                      <a16:creationId xmlns:a16="http://schemas.microsoft.com/office/drawing/2014/main" id="{45713768-8840-4D2E-A0C0-69B369900AB9}"/>
                    </a:ext>
                  </a:extLst>
                </p:cNvPr>
                <p:cNvGrpSpPr/>
                <p:nvPr/>
              </p:nvGrpSpPr>
              <p:grpSpPr>
                <a:xfrm>
                  <a:off x="1210733" y="2624668"/>
                  <a:ext cx="2760902" cy="1592146"/>
                  <a:chOff x="1210733" y="2624667"/>
                  <a:chExt cx="2694898" cy="1447973"/>
                </a:xfrm>
              </p:grpSpPr>
              <p:cxnSp>
                <p:nvCxnSpPr>
                  <p:cNvPr id="47" name="直線コネクタ 46">
                    <a:extLst>
                      <a:ext uri="{FF2B5EF4-FFF2-40B4-BE49-F238E27FC236}">
                        <a16:creationId xmlns:a16="http://schemas.microsoft.com/office/drawing/2014/main" id="{59A2F3E4-51EB-4260-B31B-31E185214E76}"/>
                      </a:ext>
                    </a:extLst>
                  </p:cNvPr>
                  <p:cNvCxnSpPr>
                    <a:cxnSpLocks/>
                  </p:cNvCxnSpPr>
                  <p:nvPr/>
                </p:nvCxnSpPr>
                <p:spPr>
                  <a:xfrm>
                    <a:off x="1210733" y="3132667"/>
                    <a:ext cx="2694898"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8" name="直線コネクタ 47">
                    <a:extLst>
                      <a:ext uri="{FF2B5EF4-FFF2-40B4-BE49-F238E27FC236}">
                        <a16:creationId xmlns:a16="http://schemas.microsoft.com/office/drawing/2014/main" id="{654E4071-148A-4200-92F4-D7AA3D794172}"/>
                      </a:ext>
                    </a:extLst>
                  </p:cNvPr>
                  <p:cNvCxnSpPr>
                    <a:cxnSpLocks/>
                  </p:cNvCxnSpPr>
                  <p:nvPr/>
                </p:nvCxnSpPr>
                <p:spPr>
                  <a:xfrm>
                    <a:off x="3429000" y="2624667"/>
                    <a:ext cx="0" cy="67310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49" name="テキスト ボックス 48">
                    <a:extLst>
                      <a:ext uri="{FF2B5EF4-FFF2-40B4-BE49-F238E27FC236}">
                        <a16:creationId xmlns:a16="http://schemas.microsoft.com/office/drawing/2014/main" id="{BA150D6A-FEFB-4279-86D9-6CB4EC152AB2}"/>
                      </a:ext>
                    </a:extLst>
                  </p:cNvPr>
                  <p:cNvSpPr txBox="1"/>
                  <p:nvPr/>
                </p:nvSpPr>
                <p:spPr>
                  <a:xfrm>
                    <a:off x="1294221" y="3297767"/>
                    <a:ext cx="450628" cy="673100"/>
                  </a:xfrm>
                  <a:prstGeom prst="rect">
                    <a:avLst/>
                  </a:prstGeom>
                  <a:noFill/>
                  <a:ln>
                    <a:noFill/>
                  </a:ln>
                </p:spPr>
                <p:txBody>
                  <a:bodyPr vert="eaVert" wrap="square" rtlCol="0">
                    <a:spAutoFit/>
                  </a:bodyPr>
                  <a:lstStyle/>
                  <a:p>
                    <a:r>
                      <a:rPr kumimoji="1" lang="ja-JP" altLang="en-US" sz="900" dirty="0">
                        <a:latin typeface="Meiryo UI" panose="020B0604030504040204" pitchFamily="50" charset="-128"/>
                        <a:ea typeface="Meiryo UI" panose="020B0604030504040204" pitchFamily="50" charset="-128"/>
                      </a:rPr>
                      <a:t>資格取得</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（更新）日</a:t>
                    </a:r>
                  </a:p>
                </p:txBody>
              </p:sp>
              <p:sp>
                <p:nvSpPr>
                  <p:cNvPr id="50" name="テキスト ボックス 49">
                    <a:extLst>
                      <a:ext uri="{FF2B5EF4-FFF2-40B4-BE49-F238E27FC236}">
                        <a16:creationId xmlns:a16="http://schemas.microsoft.com/office/drawing/2014/main" id="{A3563FC1-DA99-4FED-8397-199F27F9EA13}"/>
                      </a:ext>
                    </a:extLst>
                  </p:cNvPr>
                  <p:cNvSpPr txBox="1"/>
                  <p:nvPr/>
                </p:nvSpPr>
                <p:spPr>
                  <a:xfrm>
                    <a:off x="3275143" y="3318935"/>
                    <a:ext cx="315439" cy="753705"/>
                  </a:xfrm>
                  <a:prstGeom prst="rect">
                    <a:avLst/>
                  </a:prstGeom>
                  <a:noFill/>
                  <a:ln>
                    <a:noFill/>
                  </a:ln>
                </p:spPr>
                <p:txBody>
                  <a:bodyPr vert="eaVert" wrap="square" rtlCol="0">
                    <a:spAutoFit/>
                  </a:bodyPr>
                  <a:lstStyle/>
                  <a:p>
                    <a:r>
                      <a:rPr kumimoji="1" lang="ja-JP" altLang="en-US" sz="900" dirty="0">
                        <a:latin typeface="Meiryo UI" panose="020B0604030504040204" pitchFamily="50" charset="-128"/>
                        <a:ea typeface="Meiryo UI" panose="020B0604030504040204" pitchFamily="50" charset="-128"/>
                      </a:rPr>
                      <a:t>助成金申請日</a:t>
                    </a:r>
                  </a:p>
                </p:txBody>
              </p:sp>
              <p:cxnSp>
                <p:nvCxnSpPr>
                  <p:cNvPr id="51" name="直線矢印コネクタ 50">
                    <a:extLst>
                      <a:ext uri="{FF2B5EF4-FFF2-40B4-BE49-F238E27FC236}">
                        <a16:creationId xmlns:a16="http://schemas.microsoft.com/office/drawing/2014/main" id="{691F7ABA-1833-4AAA-845F-EDD9B5DFE18F}"/>
                      </a:ext>
                    </a:extLst>
                  </p:cNvPr>
                  <p:cNvCxnSpPr>
                    <a:cxnSpLocks/>
                  </p:cNvCxnSpPr>
                  <p:nvPr/>
                </p:nvCxnSpPr>
                <p:spPr>
                  <a:xfrm>
                    <a:off x="2956992" y="2827867"/>
                    <a:ext cx="928485" cy="0"/>
                  </a:xfrm>
                  <a:prstGeom prst="straightConnector1">
                    <a:avLst/>
                  </a:prstGeom>
                  <a:ln w="19050">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52" name="テキスト ボックス 51">
                    <a:extLst>
                      <a:ext uri="{FF2B5EF4-FFF2-40B4-BE49-F238E27FC236}">
                        <a16:creationId xmlns:a16="http://schemas.microsoft.com/office/drawing/2014/main" id="{AE5304D2-6FB4-481F-9D40-CA9B61C12D1C}"/>
                      </a:ext>
                    </a:extLst>
                  </p:cNvPr>
                  <p:cNvSpPr txBox="1"/>
                  <p:nvPr/>
                </p:nvSpPr>
                <p:spPr>
                  <a:xfrm>
                    <a:off x="1535426" y="2896748"/>
                    <a:ext cx="2040770" cy="209930"/>
                  </a:xfrm>
                  <a:prstGeom prst="rect">
                    <a:avLst/>
                  </a:prstGeom>
                  <a:noFill/>
                  <a:ln>
                    <a:noFill/>
                  </a:ln>
                </p:spPr>
                <p:txBody>
                  <a:bodyPr vert="horz" wrap="square" rtlCol="0">
                    <a:spAutoFit/>
                  </a:bodyPr>
                  <a:lstStyle/>
                  <a:p>
                    <a:r>
                      <a:rPr kumimoji="1" lang="ja-JP" altLang="en-US" sz="900" dirty="0">
                        <a:solidFill>
                          <a:srgbClr val="FF0000"/>
                        </a:solidFill>
                        <a:latin typeface="Meiryo UI" panose="020B0604030504040204" pitchFamily="50" charset="-128"/>
                        <a:ea typeface="Meiryo UI" panose="020B0604030504040204" pitchFamily="50" charset="-128"/>
                      </a:rPr>
                      <a:t>助成申請日の直前に勤務開始している</a:t>
                    </a:r>
                  </a:p>
                </p:txBody>
              </p:sp>
            </p:grpSp>
          </p:grpSp>
          <p:sp>
            <p:nvSpPr>
              <p:cNvPr id="44" name="テキスト ボックス 43">
                <a:extLst>
                  <a:ext uri="{FF2B5EF4-FFF2-40B4-BE49-F238E27FC236}">
                    <a16:creationId xmlns:a16="http://schemas.microsoft.com/office/drawing/2014/main" id="{0BD958A4-1B28-4A65-889A-CBB7E8BE811D}"/>
                  </a:ext>
                </a:extLst>
              </p:cNvPr>
              <p:cNvSpPr txBox="1"/>
              <p:nvPr/>
            </p:nvSpPr>
            <p:spPr>
              <a:xfrm>
                <a:off x="3528780" y="2557710"/>
                <a:ext cx="422208" cy="230832"/>
              </a:xfrm>
              <a:prstGeom prst="rect">
                <a:avLst/>
              </a:prstGeom>
              <a:solidFill>
                <a:srgbClr val="FFFF00"/>
              </a:solidFill>
              <a:ln>
                <a:solidFill>
                  <a:schemeClr val="accent1"/>
                </a:solidFill>
              </a:ln>
            </p:spPr>
            <p:txBody>
              <a:bodyPr vert="horz" wrap="square" rtlCol="0">
                <a:spAutoFit/>
              </a:bodyPr>
              <a:lstStyle/>
              <a:p>
                <a:r>
                  <a:rPr kumimoji="1" lang="ja-JP" altLang="en-US" sz="900" dirty="0">
                    <a:solidFill>
                      <a:srgbClr val="FF0000"/>
                    </a:solidFill>
                    <a:latin typeface="Meiryo UI" panose="020B0604030504040204" pitchFamily="50" charset="-128"/>
                    <a:ea typeface="Meiryo UI" panose="020B0604030504040204" pitchFamily="50" charset="-128"/>
                  </a:rPr>
                  <a:t>対象</a:t>
                </a:r>
              </a:p>
            </p:txBody>
          </p:sp>
        </p:grpSp>
        <p:sp>
          <p:nvSpPr>
            <p:cNvPr id="42" name="正方形/長方形 41">
              <a:extLst>
                <a:ext uri="{FF2B5EF4-FFF2-40B4-BE49-F238E27FC236}">
                  <a16:creationId xmlns:a16="http://schemas.microsoft.com/office/drawing/2014/main" id="{99B12B01-D512-4FDE-8C83-7CF2A84FAF70}"/>
                </a:ext>
              </a:extLst>
            </p:cNvPr>
            <p:cNvSpPr/>
            <p:nvPr/>
          </p:nvSpPr>
          <p:spPr>
            <a:xfrm>
              <a:off x="1154545" y="2724727"/>
              <a:ext cx="2835564" cy="172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55" name="グループ化 54">
            <a:extLst>
              <a:ext uri="{FF2B5EF4-FFF2-40B4-BE49-F238E27FC236}">
                <a16:creationId xmlns:a16="http://schemas.microsoft.com/office/drawing/2014/main" id="{35FD1370-D1CE-45C8-B98A-3CC8887E6769}"/>
              </a:ext>
            </a:extLst>
          </p:cNvPr>
          <p:cNvGrpSpPr/>
          <p:nvPr/>
        </p:nvGrpSpPr>
        <p:grpSpPr>
          <a:xfrm>
            <a:off x="1226127" y="4533697"/>
            <a:ext cx="3254080" cy="1727200"/>
            <a:chOff x="1154545" y="2724727"/>
            <a:chExt cx="3254080" cy="1727200"/>
          </a:xfrm>
        </p:grpSpPr>
        <p:grpSp>
          <p:nvGrpSpPr>
            <p:cNvPr id="56" name="グループ化 55">
              <a:extLst>
                <a:ext uri="{FF2B5EF4-FFF2-40B4-BE49-F238E27FC236}">
                  <a16:creationId xmlns:a16="http://schemas.microsoft.com/office/drawing/2014/main" id="{70ACBDC6-FC1A-494C-8BE5-8B9724E86CDD}"/>
                </a:ext>
              </a:extLst>
            </p:cNvPr>
            <p:cNvGrpSpPr/>
            <p:nvPr/>
          </p:nvGrpSpPr>
          <p:grpSpPr>
            <a:xfrm>
              <a:off x="1210733" y="2742437"/>
              <a:ext cx="3098641" cy="1659104"/>
              <a:chOff x="1210733" y="2557710"/>
              <a:chExt cx="3098641" cy="1659104"/>
            </a:xfrm>
          </p:grpSpPr>
          <p:grpSp>
            <p:nvGrpSpPr>
              <p:cNvPr id="58" name="グループ化 57">
                <a:extLst>
                  <a:ext uri="{FF2B5EF4-FFF2-40B4-BE49-F238E27FC236}">
                    <a16:creationId xmlns:a16="http://schemas.microsoft.com/office/drawing/2014/main" id="{481A1C30-B714-4926-A0D2-8F49D1D01C08}"/>
                  </a:ext>
                </a:extLst>
              </p:cNvPr>
              <p:cNvGrpSpPr/>
              <p:nvPr/>
            </p:nvGrpSpPr>
            <p:grpSpPr>
              <a:xfrm>
                <a:off x="1210733" y="2624667"/>
                <a:ext cx="3098641" cy="1592147"/>
                <a:chOff x="1210733" y="2624667"/>
                <a:chExt cx="3098641" cy="1592147"/>
              </a:xfrm>
            </p:grpSpPr>
            <p:cxnSp>
              <p:nvCxnSpPr>
                <p:cNvPr id="60" name="直線コネクタ 59">
                  <a:extLst>
                    <a:ext uri="{FF2B5EF4-FFF2-40B4-BE49-F238E27FC236}">
                      <a16:creationId xmlns:a16="http://schemas.microsoft.com/office/drawing/2014/main" id="{59D8E03C-4966-437C-98FB-76020B2CDFA6}"/>
                    </a:ext>
                  </a:extLst>
                </p:cNvPr>
                <p:cNvCxnSpPr>
                  <a:cxnSpLocks/>
                </p:cNvCxnSpPr>
                <p:nvPr/>
              </p:nvCxnSpPr>
              <p:spPr>
                <a:xfrm>
                  <a:off x="1583267" y="2624667"/>
                  <a:ext cx="0" cy="66040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61" name="グループ化 60">
                  <a:extLst>
                    <a:ext uri="{FF2B5EF4-FFF2-40B4-BE49-F238E27FC236}">
                      <a16:creationId xmlns:a16="http://schemas.microsoft.com/office/drawing/2014/main" id="{C1DE11E5-5BFA-40EC-A790-9524EBA93309}"/>
                    </a:ext>
                  </a:extLst>
                </p:cNvPr>
                <p:cNvGrpSpPr/>
                <p:nvPr/>
              </p:nvGrpSpPr>
              <p:grpSpPr>
                <a:xfrm>
                  <a:off x="1210733" y="2624668"/>
                  <a:ext cx="3098641" cy="1592146"/>
                  <a:chOff x="1210733" y="2624667"/>
                  <a:chExt cx="3024562" cy="1447973"/>
                </a:xfrm>
              </p:grpSpPr>
              <p:cxnSp>
                <p:nvCxnSpPr>
                  <p:cNvPr id="62" name="直線コネクタ 61">
                    <a:extLst>
                      <a:ext uri="{FF2B5EF4-FFF2-40B4-BE49-F238E27FC236}">
                        <a16:creationId xmlns:a16="http://schemas.microsoft.com/office/drawing/2014/main" id="{CDC311F5-5F92-4A89-ABFE-C32AFC7BD047}"/>
                      </a:ext>
                    </a:extLst>
                  </p:cNvPr>
                  <p:cNvCxnSpPr>
                    <a:cxnSpLocks/>
                  </p:cNvCxnSpPr>
                  <p:nvPr/>
                </p:nvCxnSpPr>
                <p:spPr>
                  <a:xfrm>
                    <a:off x="1210733" y="3132667"/>
                    <a:ext cx="3024562"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63" name="直線コネクタ 62">
                    <a:extLst>
                      <a:ext uri="{FF2B5EF4-FFF2-40B4-BE49-F238E27FC236}">
                        <a16:creationId xmlns:a16="http://schemas.microsoft.com/office/drawing/2014/main" id="{5B200FF4-AFFE-42D1-8870-AA9170759864}"/>
                      </a:ext>
                    </a:extLst>
                  </p:cNvPr>
                  <p:cNvCxnSpPr>
                    <a:cxnSpLocks/>
                  </p:cNvCxnSpPr>
                  <p:nvPr/>
                </p:nvCxnSpPr>
                <p:spPr>
                  <a:xfrm>
                    <a:off x="3429000" y="2624667"/>
                    <a:ext cx="0" cy="67310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64" name="テキスト ボックス 63">
                    <a:extLst>
                      <a:ext uri="{FF2B5EF4-FFF2-40B4-BE49-F238E27FC236}">
                        <a16:creationId xmlns:a16="http://schemas.microsoft.com/office/drawing/2014/main" id="{7084706A-30EE-4D4E-A06F-8A7BEB4BE38A}"/>
                      </a:ext>
                    </a:extLst>
                  </p:cNvPr>
                  <p:cNvSpPr txBox="1"/>
                  <p:nvPr/>
                </p:nvSpPr>
                <p:spPr>
                  <a:xfrm>
                    <a:off x="1294221" y="3297767"/>
                    <a:ext cx="450628" cy="673100"/>
                  </a:xfrm>
                  <a:prstGeom prst="rect">
                    <a:avLst/>
                  </a:prstGeom>
                  <a:noFill/>
                  <a:ln>
                    <a:noFill/>
                  </a:ln>
                </p:spPr>
                <p:txBody>
                  <a:bodyPr vert="eaVert" wrap="square" rtlCol="0">
                    <a:spAutoFit/>
                  </a:bodyPr>
                  <a:lstStyle/>
                  <a:p>
                    <a:r>
                      <a:rPr kumimoji="1" lang="ja-JP" altLang="en-US" sz="900" dirty="0">
                        <a:latin typeface="Meiryo UI" panose="020B0604030504040204" pitchFamily="50" charset="-128"/>
                        <a:ea typeface="Meiryo UI" panose="020B0604030504040204" pitchFamily="50" charset="-128"/>
                      </a:rPr>
                      <a:t>資格取得</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（更新）日</a:t>
                    </a:r>
                  </a:p>
                </p:txBody>
              </p:sp>
              <p:sp>
                <p:nvSpPr>
                  <p:cNvPr id="65" name="テキスト ボックス 64">
                    <a:extLst>
                      <a:ext uri="{FF2B5EF4-FFF2-40B4-BE49-F238E27FC236}">
                        <a16:creationId xmlns:a16="http://schemas.microsoft.com/office/drawing/2014/main" id="{D7862C2D-7B09-4D7F-97B5-A9374EAF7FF5}"/>
                      </a:ext>
                    </a:extLst>
                  </p:cNvPr>
                  <p:cNvSpPr txBox="1"/>
                  <p:nvPr/>
                </p:nvSpPr>
                <p:spPr>
                  <a:xfrm>
                    <a:off x="3275143" y="3318935"/>
                    <a:ext cx="315439" cy="753705"/>
                  </a:xfrm>
                  <a:prstGeom prst="rect">
                    <a:avLst/>
                  </a:prstGeom>
                  <a:noFill/>
                  <a:ln>
                    <a:noFill/>
                  </a:ln>
                </p:spPr>
                <p:txBody>
                  <a:bodyPr vert="eaVert" wrap="square" rtlCol="0">
                    <a:spAutoFit/>
                  </a:bodyPr>
                  <a:lstStyle/>
                  <a:p>
                    <a:r>
                      <a:rPr kumimoji="1" lang="ja-JP" altLang="en-US" sz="900" dirty="0">
                        <a:latin typeface="Meiryo UI" panose="020B0604030504040204" pitchFamily="50" charset="-128"/>
                        <a:ea typeface="Meiryo UI" panose="020B0604030504040204" pitchFamily="50" charset="-128"/>
                      </a:rPr>
                      <a:t>助成金申請日</a:t>
                    </a:r>
                  </a:p>
                </p:txBody>
              </p:sp>
              <p:cxnSp>
                <p:nvCxnSpPr>
                  <p:cNvPr id="66" name="直線矢印コネクタ 65">
                    <a:extLst>
                      <a:ext uri="{FF2B5EF4-FFF2-40B4-BE49-F238E27FC236}">
                        <a16:creationId xmlns:a16="http://schemas.microsoft.com/office/drawing/2014/main" id="{DAE66939-644B-4FF0-970E-BDC793D1F401}"/>
                      </a:ext>
                    </a:extLst>
                  </p:cNvPr>
                  <p:cNvCxnSpPr>
                    <a:cxnSpLocks/>
                  </p:cNvCxnSpPr>
                  <p:nvPr/>
                </p:nvCxnSpPr>
                <p:spPr>
                  <a:xfrm>
                    <a:off x="3530423" y="2896748"/>
                    <a:ext cx="621384" cy="0"/>
                  </a:xfrm>
                  <a:prstGeom prst="straightConnector1">
                    <a:avLst/>
                  </a:prstGeom>
                  <a:ln w="19050">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67" name="テキスト ボックス 66">
                    <a:extLst>
                      <a:ext uri="{FF2B5EF4-FFF2-40B4-BE49-F238E27FC236}">
                        <a16:creationId xmlns:a16="http://schemas.microsoft.com/office/drawing/2014/main" id="{7A57555E-C9B3-4E40-88E6-8BFEFED236D1}"/>
                      </a:ext>
                    </a:extLst>
                  </p:cNvPr>
                  <p:cNvSpPr txBox="1"/>
                  <p:nvPr/>
                </p:nvSpPr>
                <p:spPr>
                  <a:xfrm>
                    <a:off x="1723646" y="2897354"/>
                    <a:ext cx="2040770" cy="209930"/>
                  </a:xfrm>
                  <a:prstGeom prst="rect">
                    <a:avLst/>
                  </a:prstGeom>
                  <a:noFill/>
                  <a:ln>
                    <a:noFill/>
                  </a:ln>
                </p:spPr>
                <p:txBody>
                  <a:bodyPr vert="horz" wrap="square" rtlCol="0">
                    <a:spAutoFit/>
                  </a:bodyPr>
                  <a:lstStyle/>
                  <a:p>
                    <a:r>
                      <a:rPr kumimoji="1" lang="ja-JP" altLang="en-US" sz="900" dirty="0">
                        <a:solidFill>
                          <a:srgbClr val="FF0000"/>
                        </a:solidFill>
                        <a:latin typeface="Meiryo UI" panose="020B0604030504040204" pitchFamily="50" charset="-128"/>
                        <a:ea typeface="Meiryo UI" panose="020B0604030504040204" pitchFamily="50" charset="-128"/>
                      </a:rPr>
                      <a:t>助成申請日の後に勤務開始している</a:t>
                    </a:r>
                  </a:p>
                </p:txBody>
              </p:sp>
            </p:grpSp>
          </p:grpSp>
          <p:sp>
            <p:nvSpPr>
              <p:cNvPr id="59" name="テキスト ボックス 58">
                <a:extLst>
                  <a:ext uri="{FF2B5EF4-FFF2-40B4-BE49-F238E27FC236}">
                    <a16:creationId xmlns:a16="http://schemas.microsoft.com/office/drawing/2014/main" id="{5D3AD791-D391-43B2-9F62-EC698D1873D1}"/>
                  </a:ext>
                </a:extLst>
              </p:cNvPr>
              <p:cNvSpPr txBox="1"/>
              <p:nvPr/>
            </p:nvSpPr>
            <p:spPr>
              <a:xfrm>
                <a:off x="3528779" y="2557710"/>
                <a:ext cx="534071" cy="230832"/>
              </a:xfrm>
              <a:prstGeom prst="rect">
                <a:avLst/>
              </a:prstGeom>
              <a:solidFill>
                <a:schemeClr val="accent1">
                  <a:lumMod val="20000"/>
                  <a:lumOff val="80000"/>
                </a:schemeClr>
              </a:solidFill>
              <a:ln>
                <a:solidFill>
                  <a:schemeClr val="accent1"/>
                </a:solidFill>
              </a:ln>
            </p:spPr>
            <p:txBody>
              <a:bodyPr vert="horz" wrap="square" rtlCol="0">
                <a:spAutoFit/>
              </a:bodyPr>
              <a:lstStyle/>
              <a:p>
                <a:r>
                  <a:rPr kumimoji="1" lang="ja-JP" altLang="en-US" sz="900" dirty="0">
                    <a:solidFill>
                      <a:srgbClr val="FF0000"/>
                    </a:solidFill>
                    <a:latin typeface="Meiryo UI" panose="020B0604030504040204" pitchFamily="50" charset="-128"/>
                    <a:ea typeface="Meiryo UI" panose="020B0604030504040204" pitchFamily="50" charset="-128"/>
                  </a:rPr>
                  <a:t>非対象</a:t>
                </a:r>
              </a:p>
            </p:txBody>
          </p:sp>
        </p:grpSp>
        <p:sp>
          <p:nvSpPr>
            <p:cNvPr id="57" name="正方形/長方形 56">
              <a:extLst>
                <a:ext uri="{FF2B5EF4-FFF2-40B4-BE49-F238E27FC236}">
                  <a16:creationId xmlns:a16="http://schemas.microsoft.com/office/drawing/2014/main" id="{F533BB6C-708E-4046-BE83-8BAE98D3B78F}"/>
                </a:ext>
              </a:extLst>
            </p:cNvPr>
            <p:cNvSpPr/>
            <p:nvPr/>
          </p:nvSpPr>
          <p:spPr>
            <a:xfrm>
              <a:off x="1154545" y="2724727"/>
              <a:ext cx="3254080" cy="172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71" name="グループ化 70">
            <a:extLst>
              <a:ext uri="{FF2B5EF4-FFF2-40B4-BE49-F238E27FC236}">
                <a16:creationId xmlns:a16="http://schemas.microsoft.com/office/drawing/2014/main" id="{A0FDA259-9FAA-4C46-8E51-F852316B7C6E}"/>
              </a:ext>
            </a:extLst>
          </p:cNvPr>
          <p:cNvGrpSpPr/>
          <p:nvPr/>
        </p:nvGrpSpPr>
        <p:grpSpPr>
          <a:xfrm>
            <a:off x="4545332" y="4537147"/>
            <a:ext cx="2941925" cy="1727200"/>
            <a:chOff x="1154545" y="2724727"/>
            <a:chExt cx="2941925" cy="1727200"/>
          </a:xfrm>
        </p:grpSpPr>
        <p:grpSp>
          <p:nvGrpSpPr>
            <p:cNvPr id="72" name="グループ化 71">
              <a:extLst>
                <a:ext uri="{FF2B5EF4-FFF2-40B4-BE49-F238E27FC236}">
                  <a16:creationId xmlns:a16="http://schemas.microsoft.com/office/drawing/2014/main" id="{75026EB8-2451-42B0-BC14-683FB16409F4}"/>
                </a:ext>
              </a:extLst>
            </p:cNvPr>
            <p:cNvGrpSpPr/>
            <p:nvPr/>
          </p:nvGrpSpPr>
          <p:grpSpPr>
            <a:xfrm>
              <a:off x="1210733" y="2742437"/>
              <a:ext cx="2852117" cy="1659104"/>
              <a:chOff x="1210733" y="2557710"/>
              <a:chExt cx="2852117" cy="1659104"/>
            </a:xfrm>
          </p:grpSpPr>
          <p:grpSp>
            <p:nvGrpSpPr>
              <p:cNvPr id="74" name="グループ化 73">
                <a:extLst>
                  <a:ext uri="{FF2B5EF4-FFF2-40B4-BE49-F238E27FC236}">
                    <a16:creationId xmlns:a16="http://schemas.microsoft.com/office/drawing/2014/main" id="{35906297-4EAA-403A-A0D3-386B20430581}"/>
                  </a:ext>
                </a:extLst>
              </p:cNvPr>
              <p:cNvGrpSpPr/>
              <p:nvPr/>
            </p:nvGrpSpPr>
            <p:grpSpPr>
              <a:xfrm>
                <a:off x="1210733" y="2624667"/>
                <a:ext cx="2473279" cy="1592147"/>
                <a:chOff x="1210733" y="2624667"/>
                <a:chExt cx="2473279" cy="1592147"/>
              </a:xfrm>
            </p:grpSpPr>
            <p:cxnSp>
              <p:nvCxnSpPr>
                <p:cNvPr id="76" name="直線コネクタ 75">
                  <a:extLst>
                    <a:ext uri="{FF2B5EF4-FFF2-40B4-BE49-F238E27FC236}">
                      <a16:creationId xmlns:a16="http://schemas.microsoft.com/office/drawing/2014/main" id="{109B742F-5DE4-473B-8C8A-EF098D7E6A49}"/>
                    </a:ext>
                  </a:extLst>
                </p:cNvPr>
                <p:cNvCxnSpPr>
                  <a:cxnSpLocks/>
                </p:cNvCxnSpPr>
                <p:nvPr/>
              </p:nvCxnSpPr>
              <p:spPr>
                <a:xfrm>
                  <a:off x="1583267" y="2624667"/>
                  <a:ext cx="0" cy="66040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77" name="グループ化 76">
                  <a:extLst>
                    <a:ext uri="{FF2B5EF4-FFF2-40B4-BE49-F238E27FC236}">
                      <a16:creationId xmlns:a16="http://schemas.microsoft.com/office/drawing/2014/main" id="{F0E74967-F978-4653-9DA0-01C10A0BF60C}"/>
                    </a:ext>
                  </a:extLst>
                </p:cNvPr>
                <p:cNvGrpSpPr/>
                <p:nvPr/>
              </p:nvGrpSpPr>
              <p:grpSpPr>
                <a:xfrm>
                  <a:off x="1210733" y="2624668"/>
                  <a:ext cx="2473279" cy="1592146"/>
                  <a:chOff x="1210733" y="2624667"/>
                  <a:chExt cx="2414150" cy="1447973"/>
                </a:xfrm>
              </p:grpSpPr>
              <p:cxnSp>
                <p:nvCxnSpPr>
                  <p:cNvPr id="78" name="直線コネクタ 77">
                    <a:extLst>
                      <a:ext uri="{FF2B5EF4-FFF2-40B4-BE49-F238E27FC236}">
                        <a16:creationId xmlns:a16="http://schemas.microsoft.com/office/drawing/2014/main" id="{8A33E8ED-96B5-413A-962B-A63F5DB08C4E}"/>
                      </a:ext>
                    </a:extLst>
                  </p:cNvPr>
                  <p:cNvCxnSpPr>
                    <a:cxnSpLocks/>
                  </p:cNvCxnSpPr>
                  <p:nvPr/>
                </p:nvCxnSpPr>
                <p:spPr>
                  <a:xfrm>
                    <a:off x="1210733" y="3132667"/>
                    <a:ext cx="2414150"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9" name="直線コネクタ 78">
                    <a:extLst>
                      <a:ext uri="{FF2B5EF4-FFF2-40B4-BE49-F238E27FC236}">
                        <a16:creationId xmlns:a16="http://schemas.microsoft.com/office/drawing/2014/main" id="{A716976B-5471-46BB-A394-9BF5A03C5033}"/>
                      </a:ext>
                    </a:extLst>
                  </p:cNvPr>
                  <p:cNvCxnSpPr>
                    <a:cxnSpLocks/>
                  </p:cNvCxnSpPr>
                  <p:nvPr/>
                </p:nvCxnSpPr>
                <p:spPr>
                  <a:xfrm>
                    <a:off x="3429000" y="2624667"/>
                    <a:ext cx="0" cy="67310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80" name="テキスト ボックス 79">
                    <a:extLst>
                      <a:ext uri="{FF2B5EF4-FFF2-40B4-BE49-F238E27FC236}">
                        <a16:creationId xmlns:a16="http://schemas.microsoft.com/office/drawing/2014/main" id="{EE8A529F-7359-460E-9248-C5D35629AE66}"/>
                      </a:ext>
                    </a:extLst>
                  </p:cNvPr>
                  <p:cNvSpPr txBox="1"/>
                  <p:nvPr/>
                </p:nvSpPr>
                <p:spPr>
                  <a:xfrm>
                    <a:off x="1294221" y="3297767"/>
                    <a:ext cx="450628" cy="673100"/>
                  </a:xfrm>
                  <a:prstGeom prst="rect">
                    <a:avLst/>
                  </a:prstGeom>
                  <a:noFill/>
                  <a:ln>
                    <a:noFill/>
                  </a:ln>
                </p:spPr>
                <p:txBody>
                  <a:bodyPr vert="eaVert" wrap="square" rtlCol="0">
                    <a:spAutoFit/>
                  </a:bodyPr>
                  <a:lstStyle/>
                  <a:p>
                    <a:r>
                      <a:rPr kumimoji="1" lang="ja-JP" altLang="en-US" sz="900" dirty="0">
                        <a:latin typeface="Meiryo UI" panose="020B0604030504040204" pitchFamily="50" charset="-128"/>
                        <a:ea typeface="Meiryo UI" panose="020B0604030504040204" pitchFamily="50" charset="-128"/>
                      </a:rPr>
                      <a:t>資格取得</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（更新）日</a:t>
                    </a:r>
                  </a:p>
                </p:txBody>
              </p:sp>
              <p:sp>
                <p:nvSpPr>
                  <p:cNvPr id="81" name="テキスト ボックス 80">
                    <a:extLst>
                      <a:ext uri="{FF2B5EF4-FFF2-40B4-BE49-F238E27FC236}">
                        <a16:creationId xmlns:a16="http://schemas.microsoft.com/office/drawing/2014/main" id="{FE7B9780-15DC-4AFF-A24C-30D2A9F10042}"/>
                      </a:ext>
                    </a:extLst>
                  </p:cNvPr>
                  <p:cNvSpPr txBox="1"/>
                  <p:nvPr/>
                </p:nvSpPr>
                <p:spPr>
                  <a:xfrm>
                    <a:off x="3275143" y="3318935"/>
                    <a:ext cx="315439" cy="753705"/>
                  </a:xfrm>
                  <a:prstGeom prst="rect">
                    <a:avLst/>
                  </a:prstGeom>
                  <a:noFill/>
                  <a:ln>
                    <a:noFill/>
                  </a:ln>
                </p:spPr>
                <p:txBody>
                  <a:bodyPr vert="eaVert" wrap="square" rtlCol="0">
                    <a:spAutoFit/>
                  </a:bodyPr>
                  <a:lstStyle/>
                  <a:p>
                    <a:r>
                      <a:rPr kumimoji="1" lang="ja-JP" altLang="en-US" sz="900" dirty="0">
                        <a:latin typeface="Meiryo UI" panose="020B0604030504040204" pitchFamily="50" charset="-128"/>
                        <a:ea typeface="Meiryo UI" panose="020B0604030504040204" pitchFamily="50" charset="-128"/>
                      </a:rPr>
                      <a:t>助成金申請日</a:t>
                    </a:r>
                  </a:p>
                </p:txBody>
              </p:sp>
              <p:cxnSp>
                <p:nvCxnSpPr>
                  <p:cNvPr id="82" name="直線矢印コネクタ 81">
                    <a:extLst>
                      <a:ext uri="{FF2B5EF4-FFF2-40B4-BE49-F238E27FC236}">
                        <a16:creationId xmlns:a16="http://schemas.microsoft.com/office/drawing/2014/main" id="{9DEFAE4B-9029-49B1-8254-496BAA097221}"/>
                      </a:ext>
                    </a:extLst>
                  </p:cNvPr>
                  <p:cNvCxnSpPr>
                    <a:cxnSpLocks/>
                  </p:cNvCxnSpPr>
                  <p:nvPr/>
                </p:nvCxnSpPr>
                <p:spPr>
                  <a:xfrm>
                    <a:off x="1263668" y="2892580"/>
                    <a:ext cx="1764979" cy="0"/>
                  </a:xfrm>
                  <a:prstGeom prst="straightConnector1">
                    <a:avLst/>
                  </a:prstGeom>
                  <a:ln w="19050">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83" name="テキスト ボックス 82">
                    <a:extLst>
                      <a:ext uri="{FF2B5EF4-FFF2-40B4-BE49-F238E27FC236}">
                        <a16:creationId xmlns:a16="http://schemas.microsoft.com/office/drawing/2014/main" id="{95CB909D-7D58-4E21-9428-88C14C515A13}"/>
                      </a:ext>
                    </a:extLst>
                  </p:cNvPr>
                  <p:cNvSpPr txBox="1"/>
                  <p:nvPr/>
                </p:nvSpPr>
                <p:spPr>
                  <a:xfrm>
                    <a:off x="1723646" y="2897354"/>
                    <a:ext cx="1615693" cy="209930"/>
                  </a:xfrm>
                  <a:prstGeom prst="rect">
                    <a:avLst/>
                  </a:prstGeom>
                  <a:noFill/>
                  <a:ln>
                    <a:noFill/>
                  </a:ln>
                </p:spPr>
                <p:txBody>
                  <a:bodyPr vert="horz" wrap="square" rtlCol="0">
                    <a:spAutoFit/>
                  </a:bodyPr>
                  <a:lstStyle/>
                  <a:p>
                    <a:r>
                      <a:rPr kumimoji="1" lang="ja-JP" altLang="en-US" sz="900" dirty="0">
                        <a:solidFill>
                          <a:srgbClr val="FF0000"/>
                        </a:solidFill>
                        <a:latin typeface="Meiryo UI" panose="020B0604030504040204" pitchFamily="50" charset="-128"/>
                        <a:ea typeface="Meiryo UI" panose="020B0604030504040204" pitchFamily="50" charset="-128"/>
                      </a:rPr>
                      <a:t>助成申請日の直前に退職した</a:t>
                    </a:r>
                  </a:p>
                </p:txBody>
              </p:sp>
            </p:grpSp>
          </p:grpSp>
          <p:sp>
            <p:nvSpPr>
              <p:cNvPr id="75" name="テキスト ボックス 74">
                <a:extLst>
                  <a:ext uri="{FF2B5EF4-FFF2-40B4-BE49-F238E27FC236}">
                    <a16:creationId xmlns:a16="http://schemas.microsoft.com/office/drawing/2014/main" id="{FC4638FB-D37B-424B-AC40-89A331172233}"/>
                  </a:ext>
                </a:extLst>
              </p:cNvPr>
              <p:cNvSpPr txBox="1"/>
              <p:nvPr/>
            </p:nvSpPr>
            <p:spPr>
              <a:xfrm>
                <a:off x="3528779" y="2557710"/>
                <a:ext cx="534071" cy="230832"/>
              </a:xfrm>
              <a:prstGeom prst="rect">
                <a:avLst/>
              </a:prstGeom>
              <a:solidFill>
                <a:schemeClr val="accent1">
                  <a:lumMod val="20000"/>
                  <a:lumOff val="80000"/>
                </a:schemeClr>
              </a:solidFill>
              <a:ln>
                <a:solidFill>
                  <a:schemeClr val="accent1"/>
                </a:solidFill>
              </a:ln>
            </p:spPr>
            <p:txBody>
              <a:bodyPr vert="horz" wrap="square" rtlCol="0">
                <a:spAutoFit/>
              </a:bodyPr>
              <a:lstStyle/>
              <a:p>
                <a:r>
                  <a:rPr kumimoji="1" lang="ja-JP" altLang="en-US" sz="900" dirty="0">
                    <a:solidFill>
                      <a:srgbClr val="FF0000"/>
                    </a:solidFill>
                    <a:latin typeface="Meiryo UI" panose="020B0604030504040204" pitchFamily="50" charset="-128"/>
                    <a:ea typeface="Meiryo UI" panose="020B0604030504040204" pitchFamily="50" charset="-128"/>
                  </a:rPr>
                  <a:t>非対象</a:t>
                </a:r>
              </a:p>
            </p:txBody>
          </p:sp>
        </p:grpSp>
        <p:sp>
          <p:nvSpPr>
            <p:cNvPr id="73" name="正方形/長方形 72">
              <a:extLst>
                <a:ext uri="{FF2B5EF4-FFF2-40B4-BE49-F238E27FC236}">
                  <a16:creationId xmlns:a16="http://schemas.microsoft.com/office/drawing/2014/main" id="{A9BF40CB-4D91-4D3C-A571-97780EF3D5F2}"/>
                </a:ext>
              </a:extLst>
            </p:cNvPr>
            <p:cNvSpPr/>
            <p:nvPr/>
          </p:nvSpPr>
          <p:spPr>
            <a:xfrm>
              <a:off x="1154545" y="2724727"/>
              <a:ext cx="2941925" cy="172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86" name="グループ化 85">
            <a:extLst>
              <a:ext uri="{FF2B5EF4-FFF2-40B4-BE49-F238E27FC236}">
                <a16:creationId xmlns:a16="http://schemas.microsoft.com/office/drawing/2014/main" id="{A1AB53C9-23B1-4687-B065-ECED98B9D950}"/>
              </a:ext>
            </a:extLst>
          </p:cNvPr>
          <p:cNvGrpSpPr/>
          <p:nvPr/>
        </p:nvGrpSpPr>
        <p:grpSpPr>
          <a:xfrm>
            <a:off x="7597677" y="4544613"/>
            <a:ext cx="2941925" cy="1727200"/>
            <a:chOff x="1154545" y="2724727"/>
            <a:chExt cx="2941925" cy="1727200"/>
          </a:xfrm>
        </p:grpSpPr>
        <p:grpSp>
          <p:nvGrpSpPr>
            <p:cNvPr id="87" name="グループ化 86">
              <a:extLst>
                <a:ext uri="{FF2B5EF4-FFF2-40B4-BE49-F238E27FC236}">
                  <a16:creationId xmlns:a16="http://schemas.microsoft.com/office/drawing/2014/main" id="{34E28B81-453B-4DC5-826F-F89ED38BBCC7}"/>
                </a:ext>
              </a:extLst>
            </p:cNvPr>
            <p:cNvGrpSpPr/>
            <p:nvPr/>
          </p:nvGrpSpPr>
          <p:grpSpPr>
            <a:xfrm>
              <a:off x="1210733" y="2742437"/>
              <a:ext cx="2852117" cy="1659104"/>
              <a:chOff x="1210733" y="2557710"/>
              <a:chExt cx="2852117" cy="1659104"/>
            </a:xfrm>
          </p:grpSpPr>
          <p:grpSp>
            <p:nvGrpSpPr>
              <p:cNvPr id="89" name="グループ化 88">
                <a:extLst>
                  <a:ext uri="{FF2B5EF4-FFF2-40B4-BE49-F238E27FC236}">
                    <a16:creationId xmlns:a16="http://schemas.microsoft.com/office/drawing/2014/main" id="{32337A49-BF15-4588-9226-A6894E200533}"/>
                  </a:ext>
                </a:extLst>
              </p:cNvPr>
              <p:cNvGrpSpPr/>
              <p:nvPr/>
            </p:nvGrpSpPr>
            <p:grpSpPr>
              <a:xfrm>
                <a:off x="1210733" y="2624667"/>
                <a:ext cx="2473279" cy="1592147"/>
                <a:chOff x="1210733" y="2624667"/>
                <a:chExt cx="2473279" cy="1592147"/>
              </a:xfrm>
            </p:grpSpPr>
            <p:cxnSp>
              <p:nvCxnSpPr>
                <p:cNvPr id="91" name="直線コネクタ 90">
                  <a:extLst>
                    <a:ext uri="{FF2B5EF4-FFF2-40B4-BE49-F238E27FC236}">
                      <a16:creationId xmlns:a16="http://schemas.microsoft.com/office/drawing/2014/main" id="{8E859A76-E1F2-4258-A4DE-1B6CD5E38173}"/>
                    </a:ext>
                  </a:extLst>
                </p:cNvPr>
                <p:cNvCxnSpPr>
                  <a:cxnSpLocks/>
                </p:cNvCxnSpPr>
                <p:nvPr/>
              </p:nvCxnSpPr>
              <p:spPr>
                <a:xfrm>
                  <a:off x="1583267" y="2624667"/>
                  <a:ext cx="0" cy="66040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92" name="グループ化 91">
                  <a:extLst>
                    <a:ext uri="{FF2B5EF4-FFF2-40B4-BE49-F238E27FC236}">
                      <a16:creationId xmlns:a16="http://schemas.microsoft.com/office/drawing/2014/main" id="{019AA8ED-C0E0-4BCD-A79C-2C64CED43BB0}"/>
                    </a:ext>
                  </a:extLst>
                </p:cNvPr>
                <p:cNvGrpSpPr/>
                <p:nvPr/>
              </p:nvGrpSpPr>
              <p:grpSpPr>
                <a:xfrm>
                  <a:off x="1210733" y="2624668"/>
                  <a:ext cx="2473279" cy="1592146"/>
                  <a:chOff x="1210733" y="2624667"/>
                  <a:chExt cx="2414150" cy="1447973"/>
                </a:xfrm>
              </p:grpSpPr>
              <p:cxnSp>
                <p:nvCxnSpPr>
                  <p:cNvPr id="93" name="直線コネクタ 92">
                    <a:extLst>
                      <a:ext uri="{FF2B5EF4-FFF2-40B4-BE49-F238E27FC236}">
                        <a16:creationId xmlns:a16="http://schemas.microsoft.com/office/drawing/2014/main" id="{3BA73B23-784B-4C5B-87CC-DC98E19C4A47}"/>
                      </a:ext>
                    </a:extLst>
                  </p:cNvPr>
                  <p:cNvCxnSpPr>
                    <a:cxnSpLocks/>
                  </p:cNvCxnSpPr>
                  <p:nvPr/>
                </p:nvCxnSpPr>
                <p:spPr>
                  <a:xfrm>
                    <a:off x="1210733" y="3132667"/>
                    <a:ext cx="2414150"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94" name="直線コネクタ 93">
                    <a:extLst>
                      <a:ext uri="{FF2B5EF4-FFF2-40B4-BE49-F238E27FC236}">
                        <a16:creationId xmlns:a16="http://schemas.microsoft.com/office/drawing/2014/main" id="{2E6706B3-D304-4130-9A96-154651D352D2}"/>
                      </a:ext>
                    </a:extLst>
                  </p:cNvPr>
                  <p:cNvCxnSpPr>
                    <a:cxnSpLocks/>
                  </p:cNvCxnSpPr>
                  <p:nvPr/>
                </p:nvCxnSpPr>
                <p:spPr>
                  <a:xfrm>
                    <a:off x="3429000" y="2624667"/>
                    <a:ext cx="0" cy="67310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95" name="テキスト ボックス 94">
                    <a:extLst>
                      <a:ext uri="{FF2B5EF4-FFF2-40B4-BE49-F238E27FC236}">
                        <a16:creationId xmlns:a16="http://schemas.microsoft.com/office/drawing/2014/main" id="{DDB3C2A7-AAEA-4737-91F1-EE84E31F17A8}"/>
                      </a:ext>
                    </a:extLst>
                  </p:cNvPr>
                  <p:cNvSpPr txBox="1"/>
                  <p:nvPr/>
                </p:nvSpPr>
                <p:spPr>
                  <a:xfrm>
                    <a:off x="1294221" y="3297767"/>
                    <a:ext cx="450628" cy="673100"/>
                  </a:xfrm>
                  <a:prstGeom prst="rect">
                    <a:avLst/>
                  </a:prstGeom>
                  <a:noFill/>
                  <a:ln>
                    <a:noFill/>
                  </a:ln>
                </p:spPr>
                <p:txBody>
                  <a:bodyPr vert="eaVert" wrap="square" rtlCol="0">
                    <a:spAutoFit/>
                  </a:bodyPr>
                  <a:lstStyle/>
                  <a:p>
                    <a:r>
                      <a:rPr kumimoji="1" lang="ja-JP" altLang="en-US" sz="900" dirty="0">
                        <a:latin typeface="Meiryo UI" panose="020B0604030504040204" pitchFamily="50" charset="-128"/>
                        <a:ea typeface="Meiryo UI" panose="020B0604030504040204" pitchFamily="50" charset="-128"/>
                      </a:rPr>
                      <a:t>資格取得</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（更新）日</a:t>
                    </a:r>
                  </a:p>
                </p:txBody>
              </p:sp>
              <p:sp>
                <p:nvSpPr>
                  <p:cNvPr id="96" name="テキスト ボックス 95">
                    <a:extLst>
                      <a:ext uri="{FF2B5EF4-FFF2-40B4-BE49-F238E27FC236}">
                        <a16:creationId xmlns:a16="http://schemas.microsoft.com/office/drawing/2014/main" id="{25C44453-0041-4706-AB56-520EEB0C6BC5}"/>
                      </a:ext>
                    </a:extLst>
                  </p:cNvPr>
                  <p:cNvSpPr txBox="1"/>
                  <p:nvPr/>
                </p:nvSpPr>
                <p:spPr>
                  <a:xfrm>
                    <a:off x="3275143" y="3318935"/>
                    <a:ext cx="315439" cy="753705"/>
                  </a:xfrm>
                  <a:prstGeom prst="rect">
                    <a:avLst/>
                  </a:prstGeom>
                  <a:noFill/>
                  <a:ln>
                    <a:noFill/>
                  </a:ln>
                </p:spPr>
                <p:txBody>
                  <a:bodyPr vert="eaVert" wrap="square" rtlCol="0">
                    <a:spAutoFit/>
                  </a:bodyPr>
                  <a:lstStyle/>
                  <a:p>
                    <a:r>
                      <a:rPr kumimoji="1" lang="ja-JP" altLang="en-US" sz="900" dirty="0">
                        <a:latin typeface="Meiryo UI" panose="020B0604030504040204" pitchFamily="50" charset="-128"/>
                        <a:ea typeface="Meiryo UI" panose="020B0604030504040204" pitchFamily="50" charset="-128"/>
                      </a:rPr>
                      <a:t>助成金申請日</a:t>
                    </a:r>
                  </a:p>
                </p:txBody>
              </p:sp>
              <p:cxnSp>
                <p:nvCxnSpPr>
                  <p:cNvPr id="97" name="直線矢印コネクタ 96">
                    <a:extLst>
                      <a:ext uri="{FF2B5EF4-FFF2-40B4-BE49-F238E27FC236}">
                        <a16:creationId xmlns:a16="http://schemas.microsoft.com/office/drawing/2014/main" id="{EF11732F-574E-4300-BF38-3B45D222AF2E}"/>
                      </a:ext>
                    </a:extLst>
                  </p:cNvPr>
                  <p:cNvCxnSpPr>
                    <a:cxnSpLocks/>
                  </p:cNvCxnSpPr>
                  <p:nvPr/>
                </p:nvCxnSpPr>
                <p:spPr>
                  <a:xfrm>
                    <a:off x="1263668" y="2892580"/>
                    <a:ext cx="310692" cy="0"/>
                  </a:xfrm>
                  <a:prstGeom prst="straightConnector1">
                    <a:avLst/>
                  </a:prstGeom>
                  <a:ln w="19050">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98" name="テキスト ボックス 97">
                    <a:extLst>
                      <a:ext uri="{FF2B5EF4-FFF2-40B4-BE49-F238E27FC236}">
                        <a16:creationId xmlns:a16="http://schemas.microsoft.com/office/drawing/2014/main" id="{21B9F43E-BA67-4A38-949C-86F275E835C6}"/>
                      </a:ext>
                    </a:extLst>
                  </p:cNvPr>
                  <p:cNvSpPr txBox="1"/>
                  <p:nvPr/>
                </p:nvSpPr>
                <p:spPr>
                  <a:xfrm>
                    <a:off x="1498736" y="2897354"/>
                    <a:ext cx="1993832" cy="209930"/>
                  </a:xfrm>
                  <a:prstGeom prst="rect">
                    <a:avLst/>
                  </a:prstGeom>
                  <a:noFill/>
                  <a:ln>
                    <a:noFill/>
                  </a:ln>
                </p:spPr>
                <p:txBody>
                  <a:bodyPr vert="horz" wrap="square" rtlCol="0">
                    <a:spAutoFit/>
                  </a:bodyPr>
                  <a:lstStyle/>
                  <a:p>
                    <a:r>
                      <a:rPr kumimoji="1" lang="ja-JP" altLang="en-US" sz="900" dirty="0">
                        <a:solidFill>
                          <a:srgbClr val="FF0000"/>
                        </a:solidFill>
                        <a:latin typeface="Meiryo UI" panose="020B0604030504040204" pitchFamily="50" charset="-128"/>
                        <a:ea typeface="Meiryo UI" panose="020B0604030504040204" pitchFamily="50" charset="-128"/>
                      </a:rPr>
                      <a:t>資格取得（更新）日の直前に退職した</a:t>
                    </a:r>
                  </a:p>
                </p:txBody>
              </p:sp>
            </p:grpSp>
          </p:grpSp>
          <p:sp>
            <p:nvSpPr>
              <p:cNvPr id="90" name="テキスト ボックス 89">
                <a:extLst>
                  <a:ext uri="{FF2B5EF4-FFF2-40B4-BE49-F238E27FC236}">
                    <a16:creationId xmlns:a16="http://schemas.microsoft.com/office/drawing/2014/main" id="{E574070B-7E67-48D3-B50A-8A5DFC9AA8CA}"/>
                  </a:ext>
                </a:extLst>
              </p:cNvPr>
              <p:cNvSpPr txBox="1"/>
              <p:nvPr/>
            </p:nvSpPr>
            <p:spPr>
              <a:xfrm>
                <a:off x="3528779" y="2557710"/>
                <a:ext cx="534071" cy="230832"/>
              </a:xfrm>
              <a:prstGeom prst="rect">
                <a:avLst/>
              </a:prstGeom>
              <a:solidFill>
                <a:schemeClr val="accent1">
                  <a:lumMod val="20000"/>
                  <a:lumOff val="80000"/>
                </a:schemeClr>
              </a:solidFill>
              <a:ln>
                <a:solidFill>
                  <a:schemeClr val="accent1"/>
                </a:solidFill>
              </a:ln>
            </p:spPr>
            <p:txBody>
              <a:bodyPr vert="horz" wrap="square" rtlCol="0">
                <a:spAutoFit/>
              </a:bodyPr>
              <a:lstStyle/>
              <a:p>
                <a:r>
                  <a:rPr kumimoji="1" lang="ja-JP" altLang="en-US" sz="900" dirty="0">
                    <a:solidFill>
                      <a:srgbClr val="FF0000"/>
                    </a:solidFill>
                    <a:latin typeface="Meiryo UI" panose="020B0604030504040204" pitchFamily="50" charset="-128"/>
                    <a:ea typeface="Meiryo UI" panose="020B0604030504040204" pitchFamily="50" charset="-128"/>
                  </a:rPr>
                  <a:t>非対象</a:t>
                </a:r>
              </a:p>
            </p:txBody>
          </p:sp>
        </p:grpSp>
        <p:sp>
          <p:nvSpPr>
            <p:cNvPr id="88" name="正方形/長方形 87">
              <a:extLst>
                <a:ext uri="{FF2B5EF4-FFF2-40B4-BE49-F238E27FC236}">
                  <a16:creationId xmlns:a16="http://schemas.microsoft.com/office/drawing/2014/main" id="{964A4AE4-20BC-4D18-B7A1-757D59443EC3}"/>
                </a:ext>
              </a:extLst>
            </p:cNvPr>
            <p:cNvSpPr/>
            <p:nvPr/>
          </p:nvSpPr>
          <p:spPr>
            <a:xfrm>
              <a:off x="1154545" y="2724727"/>
              <a:ext cx="2941925" cy="172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84" name="コンテンツ プレースホルダー 6">
            <a:extLst>
              <a:ext uri="{FF2B5EF4-FFF2-40B4-BE49-F238E27FC236}">
                <a16:creationId xmlns:a16="http://schemas.microsoft.com/office/drawing/2014/main" id="{EDDA56D9-A4C3-4DE9-A602-268F48FE4B5C}"/>
              </a:ext>
            </a:extLst>
          </p:cNvPr>
          <p:cNvSpPr txBox="1">
            <a:spLocks/>
          </p:cNvSpPr>
          <p:nvPr/>
        </p:nvSpPr>
        <p:spPr>
          <a:xfrm>
            <a:off x="838200" y="6340619"/>
            <a:ext cx="10515600" cy="299536"/>
          </a:xfrm>
          <a:prstGeom prst="rect">
            <a:avLst/>
          </a:prstGeom>
          <a:solidFill>
            <a:srgbClr val="FFFF00"/>
          </a:solidFill>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助成金申請日までに村内居宅介護支援事業所等でケアマネジャーとして勤務を開始していれば，以前の勤務先は問いません。</a:t>
            </a:r>
          </a:p>
        </p:txBody>
      </p:sp>
    </p:spTree>
    <p:extLst>
      <p:ext uri="{BB962C8B-B14F-4D97-AF65-F5344CB8AC3E}">
        <p14:creationId xmlns:p14="http://schemas.microsoft.com/office/powerpoint/2010/main" val="26869221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6E641D7-98B9-48ED-9A95-5C8FDF84DA44}"/>
              </a:ext>
            </a:extLst>
          </p:cNvPr>
          <p:cNvSpPr>
            <a:spLocks noGrp="1"/>
          </p:cNvSpPr>
          <p:nvPr>
            <p:ph type="title"/>
          </p:nvPr>
        </p:nvSpPr>
        <p:spPr>
          <a:xfrm>
            <a:off x="838200" y="144992"/>
            <a:ext cx="10515600" cy="896408"/>
          </a:xfrm>
        </p:spPr>
        <p:txBody>
          <a:bodyPr/>
          <a:lstStyle/>
          <a:p>
            <a:r>
              <a:rPr kumimoji="1" lang="ja-JP" altLang="en-US" dirty="0">
                <a:latin typeface="Meiryo UI" panose="020B0604030504040204" pitchFamily="50" charset="-128"/>
                <a:ea typeface="Meiryo UI" panose="020B0604030504040204" pitchFamily="50" charset="-128"/>
              </a:rPr>
              <a:t>２．助成対象者要件の</a:t>
            </a:r>
            <a:r>
              <a:rPr lang="ja-JP" altLang="en-US" dirty="0">
                <a:latin typeface="Meiryo UI" panose="020B0604030504040204" pitchFamily="50" charset="-128"/>
                <a:ea typeface="Meiryo UI" panose="020B0604030504040204" pitchFamily="50" charset="-128"/>
              </a:rPr>
              <a:t>解説</a:t>
            </a:r>
            <a:endParaRPr kumimoji="1" lang="ja-JP" altLang="en-US" dirty="0">
              <a:latin typeface="Meiryo UI" panose="020B0604030504040204" pitchFamily="50" charset="-128"/>
              <a:ea typeface="Meiryo UI" panose="020B0604030504040204" pitchFamily="50" charset="-128"/>
            </a:endParaRPr>
          </a:p>
        </p:txBody>
      </p:sp>
      <p:sp>
        <p:nvSpPr>
          <p:cNvPr id="7" name="コンテンツ プレースホルダー 6">
            <a:extLst>
              <a:ext uri="{FF2B5EF4-FFF2-40B4-BE49-F238E27FC236}">
                <a16:creationId xmlns:a16="http://schemas.microsoft.com/office/drawing/2014/main" id="{C09491CA-5F7D-4C8C-B398-3FD6B66E9449}"/>
              </a:ext>
            </a:extLst>
          </p:cNvPr>
          <p:cNvSpPr>
            <a:spLocks noGrp="1"/>
          </p:cNvSpPr>
          <p:nvPr>
            <p:ph idx="1"/>
          </p:nvPr>
        </p:nvSpPr>
        <p:spPr>
          <a:xfrm>
            <a:off x="838200" y="1041400"/>
            <a:ext cx="10515600" cy="1100667"/>
          </a:xfrm>
          <a:solidFill>
            <a:schemeClr val="accent1">
              <a:lumMod val="20000"/>
              <a:lumOff val="80000"/>
            </a:schemeClr>
          </a:solidFill>
        </p:spPr>
        <p:txBody>
          <a:bodyPr>
            <a:normAutofit/>
          </a:bodyPr>
          <a:lstStyle/>
          <a:p>
            <a:pPr marL="0" indent="0">
              <a:buNone/>
            </a:pPr>
            <a:r>
              <a:rPr lang="ja-JP" altLang="en-US" dirty="0">
                <a:latin typeface="Meiryo UI" panose="020B0604030504040204" pitchFamily="50" charset="-128"/>
                <a:ea typeface="Meiryo UI" panose="020B0604030504040204" pitchFamily="50" charset="-128"/>
              </a:rPr>
              <a:t>②　資格取得（更新）した日から数えて翌々年度の</a:t>
            </a:r>
            <a:r>
              <a:rPr lang="en-US" altLang="ja-JP" dirty="0">
                <a:latin typeface="Meiryo UI" panose="020B0604030504040204" pitchFamily="50" charset="-128"/>
                <a:ea typeface="Meiryo UI" panose="020B0604030504040204" pitchFamily="50" charset="-128"/>
              </a:rPr>
              <a:t>3</a:t>
            </a:r>
            <a:r>
              <a:rPr lang="ja-JP" altLang="en-US" dirty="0">
                <a:latin typeface="Meiryo UI" panose="020B0604030504040204" pitchFamily="50" charset="-128"/>
                <a:ea typeface="Meiryo UI" panose="020B0604030504040204" pitchFamily="50" charset="-128"/>
              </a:rPr>
              <a:t>月</a:t>
            </a:r>
            <a:r>
              <a:rPr lang="en-US" altLang="ja-JP" dirty="0">
                <a:latin typeface="Meiryo UI" panose="020B0604030504040204" pitchFamily="50" charset="-128"/>
                <a:ea typeface="Meiryo UI" panose="020B0604030504040204" pitchFamily="50" charset="-128"/>
              </a:rPr>
              <a:t>31</a:t>
            </a:r>
            <a:r>
              <a:rPr lang="ja-JP" altLang="en-US" dirty="0">
                <a:latin typeface="Meiryo UI" panose="020B0604030504040204" pitchFamily="50" charset="-128"/>
                <a:ea typeface="Meiryo UI" panose="020B0604030504040204" pitchFamily="50" charset="-128"/>
              </a:rPr>
              <a:t>日まで退職</a:t>
            </a:r>
            <a:endParaRPr lang="en-US" altLang="ja-JP" dirty="0">
              <a:latin typeface="Meiryo UI" panose="020B0604030504040204" pitchFamily="50" charset="-128"/>
              <a:ea typeface="Meiryo UI" panose="020B0604030504040204" pitchFamily="50" charset="-128"/>
            </a:endParaRPr>
          </a:p>
          <a:p>
            <a:pPr marL="0" indent="0">
              <a:buNone/>
            </a:pPr>
            <a:r>
              <a:rPr lang="ja-JP" altLang="en-US" dirty="0">
                <a:latin typeface="Meiryo UI" panose="020B0604030504040204" pitchFamily="50" charset="-128"/>
                <a:ea typeface="Meiryo UI" panose="020B0604030504040204" pitchFamily="50" charset="-128"/>
              </a:rPr>
              <a:t>　する予定がないこと。</a:t>
            </a:r>
            <a:endParaRPr lang="en-US" altLang="ja-JP" dirty="0">
              <a:latin typeface="Meiryo UI" panose="020B0604030504040204" pitchFamily="50" charset="-128"/>
              <a:ea typeface="Meiryo UI" panose="020B0604030504040204" pitchFamily="50" charset="-128"/>
            </a:endParaRPr>
          </a:p>
        </p:txBody>
      </p:sp>
      <p:sp>
        <p:nvSpPr>
          <p:cNvPr id="4" name="コンテンツ プレースホルダー 6">
            <a:extLst>
              <a:ext uri="{FF2B5EF4-FFF2-40B4-BE49-F238E27FC236}">
                <a16:creationId xmlns:a16="http://schemas.microsoft.com/office/drawing/2014/main" id="{648022AE-463D-41C1-933B-C90C1B769AD9}"/>
              </a:ext>
            </a:extLst>
          </p:cNvPr>
          <p:cNvSpPr txBox="1">
            <a:spLocks/>
          </p:cNvSpPr>
          <p:nvPr/>
        </p:nvSpPr>
        <p:spPr>
          <a:xfrm>
            <a:off x="838200" y="2142067"/>
            <a:ext cx="10515600" cy="403489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endParaRPr lang="en-US" altLang="ja-JP" sz="2400" dirty="0">
              <a:latin typeface="Meiryo UI" panose="020B0604030504040204" pitchFamily="50" charset="-128"/>
              <a:ea typeface="Meiryo UI" panose="020B0604030504040204" pitchFamily="50" charset="-128"/>
            </a:endParaRPr>
          </a:p>
        </p:txBody>
      </p:sp>
      <p:grpSp>
        <p:nvGrpSpPr>
          <p:cNvPr id="6" name="グループ化 5">
            <a:extLst>
              <a:ext uri="{FF2B5EF4-FFF2-40B4-BE49-F238E27FC236}">
                <a16:creationId xmlns:a16="http://schemas.microsoft.com/office/drawing/2014/main" id="{EE161F59-D028-427D-9347-A840271D15DB}"/>
              </a:ext>
            </a:extLst>
          </p:cNvPr>
          <p:cNvGrpSpPr/>
          <p:nvPr/>
        </p:nvGrpSpPr>
        <p:grpSpPr>
          <a:xfrm>
            <a:off x="838200" y="2225352"/>
            <a:ext cx="8790301" cy="3591248"/>
            <a:chOff x="838200" y="2597713"/>
            <a:chExt cx="8790301" cy="3591248"/>
          </a:xfrm>
        </p:grpSpPr>
        <p:grpSp>
          <p:nvGrpSpPr>
            <p:cNvPr id="3" name="グループ化 2">
              <a:extLst>
                <a:ext uri="{FF2B5EF4-FFF2-40B4-BE49-F238E27FC236}">
                  <a16:creationId xmlns:a16="http://schemas.microsoft.com/office/drawing/2014/main" id="{72099780-8E0A-46BC-8A83-FC430CE247C7}"/>
                </a:ext>
              </a:extLst>
            </p:cNvPr>
            <p:cNvGrpSpPr/>
            <p:nvPr/>
          </p:nvGrpSpPr>
          <p:grpSpPr>
            <a:xfrm>
              <a:off x="838200" y="2597713"/>
              <a:ext cx="8790301" cy="3591248"/>
              <a:chOff x="838200" y="2597713"/>
              <a:chExt cx="8790301" cy="3591248"/>
            </a:xfrm>
          </p:grpSpPr>
          <p:grpSp>
            <p:nvGrpSpPr>
              <p:cNvPr id="25" name="グループ化 24">
                <a:extLst>
                  <a:ext uri="{FF2B5EF4-FFF2-40B4-BE49-F238E27FC236}">
                    <a16:creationId xmlns:a16="http://schemas.microsoft.com/office/drawing/2014/main" id="{F91D47AD-5A36-400A-8A89-D08E57DC9333}"/>
                  </a:ext>
                </a:extLst>
              </p:cNvPr>
              <p:cNvGrpSpPr/>
              <p:nvPr/>
            </p:nvGrpSpPr>
            <p:grpSpPr>
              <a:xfrm>
                <a:off x="838200" y="2597713"/>
                <a:ext cx="2835564" cy="1727200"/>
                <a:chOff x="1154545" y="2724727"/>
                <a:chExt cx="2835564" cy="1727200"/>
              </a:xfrm>
            </p:grpSpPr>
            <p:grpSp>
              <p:nvGrpSpPr>
                <p:cNvPr id="23" name="グループ化 22">
                  <a:extLst>
                    <a:ext uri="{FF2B5EF4-FFF2-40B4-BE49-F238E27FC236}">
                      <a16:creationId xmlns:a16="http://schemas.microsoft.com/office/drawing/2014/main" id="{D1D3EBAE-5792-40F2-B60E-0AAC4A2D3E3C}"/>
                    </a:ext>
                  </a:extLst>
                </p:cNvPr>
                <p:cNvGrpSpPr/>
                <p:nvPr/>
              </p:nvGrpSpPr>
              <p:grpSpPr>
                <a:xfrm>
                  <a:off x="1210733" y="2742437"/>
                  <a:ext cx="2760902" cy="1659103"/>
                  <a:chOff x="1210733" y="2557710"/>
                  <a:chExt cx="2760902" cy="1659103"/>
                </a:xfrm>
              </p:grpSpPr>
              <p:grpSp>
                <p:nvGrpSpPr>
                  <p:cNvPr id="20" name="グループ化 19">
                    <a:extLst>
                      <a:ext uri="{FF2B5EF4-FFF2-40B4-BE49-F238E27FC236}">
                        <a16:creationId xmlns:a16="http://schemas.microsoft.com/office/drawing/2014/main" id="{4523F474-4554-4E47-BC18-EC6996704F88}"/>
                      </a:ext>
                    </a:extLst>
                  </p:cNvPr>
                  <p:cNvGrpSpPr/>
                  <p:nvPr/>
                </p:nvGrpSpPr>
                <p:grpSpPr>
                  <a:xfrm>
                    <a:off x="1210733" y="2624667"/>
                    <a:ext cx="2760902" cy="1592146"/>
                    <a:chOff x="1210733" y="2624667"/>
                    <a:chExt cx="2760902" cy="1592146"/>
                  </a:xfrm>
                </p:grpSpPr>
                <p:cxnSp>
                  <p:nvCxnSpPr>
                    <p:cNvPr id="8" name="直線コネクタ 7">
                      <a:extLst>
                        <a:ext uri="{FF2B5EF4-FFF2-40B4-BE49-F238E27FC236}">
                          <a16:creationId xmlns:a16="http://schemas.microsoft.com/office/drawing/2014/main" id="{3290E542-B97B-4A3D-9216-C0A78F424EF2}"/>
                        </a:ext>
                      </a:extLst>
                    </p:cNvPr>
                    <p:cNvCxnSpPr>
                      <a:cxnSpLocks/>
                    </p:cNvCxnSpPr>
                    <p:nvPr/>
                  </p:nvCxnSpPr>
                  <p:spPr>
                    <a:xfrm>
                      <a:off x="1583267" y="2624667"/>
                      <a:ext cx="0" cy="66040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19" name="グループ化 18">
                      <a:extLst>
                        <a:ext uri="{FF2B5EF4-FFF2-40B4-BE49-F238E27FC236}">
                          <a16:creationId xmlns:a16="http://schemas.microsoft.com/office/drawing/2014/main" id="{C0DBB006-9C99-4C07-90E1-7B6DB11685F4}"/>
                        </a:ext>
                      </a:extLst>
                    </p:cNvPr>
                    <p:cNvGrpSpPr/>
                    <p:nvPr/>
                  </p:nvGrpSpPr>
                  <p:grpSpPr>
                    <a:xfrm>
                      <a:off x="1210733" y="2624669"/>
                      <a:ext cx="2760902" cy="1592144"/>
                      <a:chOff x="1210733" y="2624667"/>
                      <a:chExt cx="2694898" cy="1447971"/>
                    </a:xfrm>
                  </p:grpSpPr>
                  <p:cxnSp>
                    <p:nvCxnSpPr>
                      <p:cNvPr id="5" name="直線コネクタ 4">
                        <a:extLst>
                          <a:ext uri="{FF2B5EF4-FFF2-40B4-BE49-F238E27FC236}">
                            <a16:creationId xmlns:a16="http://schemas.microsoft.com/office/drawing/2014/main" id="{915DC6B5-BA62-45C2-B1A0-5BE984FE4A27}"/>
                          </a:ext>
                        </a:extLst>
                      </p:cNvPr>
                      <p:cNvCxnSpPr>
                        <a:cxnSpLocks/>
                      </p:cNvCxnSpPr>
                      <p:nvPr/>
                    </p:nvCxnSpPr>
                    <p:spPr>
                      <a:xfrm>
                        <a:off x="1210733" y="3132667"/>
                        <a:ext cx="2694898"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9" name="直線コネクタ 8">
                        <a:extLst>
                          <a:ext uri="{FF2B5EF4-FFF2-40B4-BE49-F238E27FC236}">
                            <a16:creationId xmlns:a16="http://schemas.microsoft.com/office/drawing/2014/main" id="{24932910-7023-4C50-AA37-095CC939C5F3}"/>
                          </a:ext>
                        </a:extLst>
                      </p:cNvPr>
                      <p:cNvCxnSpPr>
                        <a:cxnSpLocks/>
                      </p:cNvCxnSpPr>
                      <p:nvPr/>
                    </p:nvCxnSpPr>
                    <p:spPr>
                      <a:xfrm>
                        <a:off x="3429000" y="2624667"/>
                        <a:ext cx="0" cy="67310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10" name="テキスト ボックス 9">
                        <a:extLst>
                          <a:ext uri="{FF2B5EF4-FFF2-40B4-BE49-F238E27FC236}">
                            <a16:creationId xmlns:a16="http://schemas.microsoft.com/office/drawing/2014/main" id="{FAB39CD5-821B-476E-9106-1995D06B7366}"/>
                          </a:ext>
                        </a:extLst>
                      </p:cNvPr>
                      <p:cNvSpPr txBox="1"/>
                      <p:nvPr/>
                    </p:nvSpPr>
                    <p:spPr>
                      <a:xfrm>
                        <a:off x="1294221" y="3297767"/>
                        <a:ext cx="450628" cy="673100"/>
                      </a:xfrm>
                      <a:prstGeom prst="rect">
                        <a:avLst/>
                      </a:prstGeom>
                      <a:noFill/>
                      <a:ln>
                        <a:noFill/>
                      </a:ln>
                    </p:spPr>
                    <p:txBody>
                      <a:bodyPr vert="eaVert" wrap="square" rtlCol="0">
                        <a:spAutoFit/>
                      </a:bodyPr>
                      <a:lstStyle/>
                      <a:p>
                        <a:r>
                          <a:rPr kumimoji="1" lang="ja-JP" altLang="en-US" sz="900" dirty="0">
                            <a:latin typeface="Meiryo UI" panose="020B0604030504040204" pitchFamily="50" charset="-128"/>
                            <a:ea typeface="Meiryo UI" panose="020B0604030504040204" pitchFamily="50" charset="-128"/>
                          </a:rPr>
                          <a:t>資格取得</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（更新）日</a:t>
                        </a:r>
                      </a:p>
                    </p:txBody>
                  </p:sp>
                  <p:sp>
                    <p:nvSpPr>
                      <p:cNvPr id="11" name="テキスト ボックス 10">
                        <a:extLst>
                          <a:ext uri="{FF2B5EF4-FFF2-40B4-BE49-F238E27FC236}">
                            <a16:creationId xmlns:a16="http://schemas.microsoft.com/office/drawing/2014/main" id="{3A55CD99-73BF-4BA8-9AF8-2C7C64D7E547}"/>
                          </a:ext>
                        </a:extLst>
                      </p:cNvPr>
                      <p:cNvSpPr txBox="1"/>
                      <p:nvPr/>
                    </p:nvSpPr>
                    <p:spPr>
                      <a:xfrm>
                        <a:off x="3132068" y="3318933"/>
                        <a:ext cx="458514" cy="753705"/>
                      </a:xfrm>
                      <a:prstGeom prst="rect">
                        <a:avLst/>
                      </a:prstGeom>
                      <a:noFill/>
                      <a:ln>
                        <a:noFill/>
                      </a:ln>
                    </p:spPr>
                    <p:txBody>
                      <a:bodyPr vert="eaVert" wrap="square" rtlCol="0">
                        <a:spAutoFit/>
                      </a:bodyPr>
                      <a:lstStyle/>
                      <a:p>
                        <a:r>
                          <a:rPr lang="ja-JP" altLang="en-US" sz="900" dirty="0">
                            <a:latin typeface="Meiryo UI" panose="020B0604030504040204" pitchFamily="50" charset="-128"/>
                            <a:ea typeface="Meiryo UI" panose="020B0604030504040204" pitchFamily="50" charset="-128"/>
                          </a:rPr>
                          <a:t>翌々年度の</a:t>
                        </a:r>
                        <a:endParaRPr lang="en-US" altLang="ja-JP" sz="900" dirty="0">
                          <a:latin typeface="Meiryo UI" panose="020B0604030504040204" pitchFamily="50" charset="-128"/>
                          <a:ea typeface="Meiryo UI" panose="020B0604030504040204" pitchFamily="50" charset="-128"/>
                        </a:endParaRPr>
                      </a:p>
                      <a:p>
                        <a:r>
                          <a:rPr lang="en-US" altLang="ja-JP" sz="900" dirty="0">
                            <a:latin typeface="Meiryo UI" panose="020B0604030504040204" pitchFamily="50" charset="-128"/>
                            <a:ea typeface="Meiryo UI" panose="020B0604030504040204" pitchFamily="50" charset="-128"/>
                          </a:rPr>
                          <a:t>3</a:t>
                        </a:r>
                        <a:r>
                          <a:rPr lang="ja-JP" altLang="en-US" sz="900" dirty="0">
                            <a:latin typeface="Meiryo UI" panose="020B0604030504040204" pitchFamily="50" charset="-128"/>
                            <a:ea typeface="Meiryo UI" panose="020B0604030504040204" pitchFamily="50" charset="-128"/>
                          </a:rPr>
                          <a:t>月</a:t>
                        </a:r>
                        <a:r>
                          <a:rPr lang="en-US" altLang="ja-JP" sz="900" dirty="0">
                            <a:latin typeface="Meiryo UI" panose="020B0604030504040204" pitchFamily="50" charset="-128"/>
                            <a:ea typeface="Meiryo UI" panose="020B0604030504040204" pitchFamily="50" charset="-128"/>
                          </a:rPr>
                          <a:t>31</a:t>
                        </a:r>
                        <a:r>
                          <a:rPr lang="ja-JP" altLang="en-US" sz="900" dirty="0">
                            <a:latin typeface="Meiryo UI" panose="020B0604030504040204" pitchFamily="50" charset="-128"/>
                            <a:ea typeface="Meiryo UI" panose="020B0604030504040204" pitchFamily="50" charset="-128"/>
                          </a:rPr>
                          <a:t>日</a:t>
                        </a:r>
                        <a:endParaRPr kumimoji="1" lang="ja-JP" altLang="en-US" sz="900" dirty="0">
                          <a:latin typeface="Meiryo UI" panose="020B0604030504040204" pitchFamily="50" charset="-128"/>
                          <a:ea typeface="Meiryo UI" panose="020B0604030504040204" pitchFamily="50" charset="-128"/>
                        </a:endParaRPr>
                      </a:p>
                    </p:txBody>
                  </p:sp>
                  <p:cxnSp>
                    <p:nvCxnSpPr>
                      <p:cNvPr id="13" name="直線矢印コネクタ 12">
                        <a:extLst>
                          <a:ext uri="{FF2B5EF4-FFF2-40B4-BE49-F238E27FC236}">
                            <a16:creationId xmlns:a16="http://schemas.microsoft.com/office/drawing/2014/main" id="{16A106BE-88A8-4501-B5FE-E18F071E04DA}"/>
                          </a:ext>
                        </a:extLst>
                      </p:cNvPr>
                      <p:cNvCxnSpPr>
                        <a:cxnSpLocks/>
                      </p:cNvCxnSpPr>
                      <p:nvPr/>
                    </p:nvCxnSpPr>
                    <p:spPr>
                      <a:xfrm>
                        <a:off x="1583266" y="2827867"/>
                        <a:ext cx="1828801" cy="0"/>
                      </a:xfrm>
                      <a:prstGeom prst="straightConnector1">
                        <a:avLst/>
                      </a:prstGeom>
                      <a:ln w="1905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8" name="テキスト ボックス 17">
                        <a:extLst>
                          <a:ext uri="{FF2B5EF4-FFF2-40B4-BE49-F238E27FC236}">
                            <a16:creationId xmlns:a16="http://schemas.microsoft.com/office/drawing/2014/main" id="{96085E42-8039-4E9C-B040-D17BD470EE28}"/>
                          </a:ext>
                        </a:extLst>
                      </p:cNvPr>
                      <p:cNvSpPr txBox="1"/>
                      <p:nvPr/>
                    </p:nvSpPr>
                    <p:spPr>
                      <a:xfrm>
                        <a:off x="1748923" y="2843920"/>
                        <a:ext cx="1522564" cy="461846"/>
                      </a:xfrm>
                      <a:prstGeom prst="rect">
                        <a:avLst/>
                      </a:prstGeom>
                      <a:noFill/>
                      <a:ln>
                        <a:noFill/>
                      </a:ln>
                    </p:spPr>
                    <p:txBody>
                      <a:bodyPr vert="horz" wrap="square" rtlCol="0">
                        <a:spAutoFit/>
                      </a:bodyPr>
                      <a:lstStyle/>
                      <a:p>
                        <a:r>
                          <a:rPr lang="ja-JP" altLang="en-US" sz="900" dirty="0">
                            <a:solidFill>
                              <a:srgbClr val="FF0000"/>
                            </a:solidFill>
                            <a:latin typeface="Meiryo UI" panose="020B0604030504040204" pitchFamily="50" charset="-128"/>
                            <a:ea typeface="Meiryo UI" panose="020B0604030504040204" pitchFamily="50" charset="-128"/>
                          </a:rPr>
                          <a:t>翌々年度の</a:t>
                        </a:r>
                        <a:r>
                          <a:rPr lang="en-US" altLang="ja-JP" sz="900" dirty="0">
                            <a:solidFill>
                              <a:srgbClr val="FF0000"/>
                            </a:solidFill>
                            <a:latin typeface="Meiryo UI" panose="020B0604030504040204" pitchFamily="50" charset="-128"/>
                            <a:ea typeface="Meiryo UI" panose="020B0604030504040204" pitchFamily="50" charset="-128"/>
                          </a:rPr>
                          <a:t>3</a:t>
                        </a:r>
                        <a:r>
                          <a:rPr lang="ja-JP" altLang="en-US" sz="900" dirty="0">
                            <a:solidFill>
                              <a:srgbClr val="FF0000"/>
                            </a:solidFill>
                            <a:latin typeface="Meiryo UI" panose="020B0604030504040204" pitchFamily="50" charset="-128"/>
                            <a:ea typeface="Meiryo UI" panose="020B0604030504040204" pitchFamily="50" charset="-128"/>
                          </a:rPr>
                          <a:t>月</a:t>
                        </a:r>
                        <a:r>
                          <a:rPr lang="en-US" altLang="ja-JP" sz="900" dirty="0">
                            <a:solidFill>
                              <a:srgbClr val="FF0000"/>
                            </a:solidFill>
                            <a:latin typeface="Meiryo UI" panose="020B0604030504040204" pitchFamily="50" charset="-128"/>
                            <a:ea typeface="Meiryo UI" panose="020B0604030504040204" pitchFamily="50" charset="-128"/>
                          </a:rPr>
                          <a:t>31</a:t>
                        </a:r>
                        <a:r>
                          <a:rPr lang="ja-JP" altLang="en-US" sz="900" dirty="0">
                            <a:solidFill>
                              <a:srgbClr val="FF0000"/>
                            </a:solidFill>
                            <a:latin typeface="Meiryo UI" panose="020B0604030504040204" pitchFamily="50" charset="-128"/>
                            <a:ea typeface="Meiryo UI" panose="020B0604030504040204" pitchFamily="50" charset="-128"/>
                          </a:rPr>
                          <a:t>日，勤務を継続している</a:t>
                        </a:r>
                        <a:endParaRPr lang="en-US" altLang="ja-JP" sz="900" dirty="0">
                          <a:solidFill>
                            <a:srgbClr val="FF0000"/>
                          </a:solidFill>
                          <a:latin typeface="Meiryo UI" panose="020B0604030504040204" pitchFamily="50" charset="-128"/>
                          <a:ea typeface="Meiryo UI" panose="020B0604030504040204" pitchFamily="50" charset="-128"/>
                        </a:endParaRPr>
                      </a:p>
                      <a:p>
                        <a:r>
                          <a:rPr lang="en-US" altLang="ja-JP" sz="900" dirty="0">
                            <a:solidFill>
                              <a:srgbClr val="FF0000"/>
                            </a:solidFill>
                            <a:latin typeface="Meiryo UI" panose="020B0604030504040204" pitchFamily="50" charset="-128"/>
                            <a:ea typeface="Meiryo UI" panose="020B0604030504040204" pitchFamily="50" charset="-128"/>
                          </a:rPr>
                          <a:t>※3</a:t>
                        </a:r>
                        <a:r>
                          <a:rPr lang="ja-JP" altLang="en-US" sz="900" dirty="0">
                            <a:solidFill>
                              <a:srgbClr val="FF0000"/>
                            </a:solidFill>
                            <a:latin typeface="Meiryo UI" panose="020B0604030504040204" pitchFamily="50" charset="-128"/>
                            <a:ea typeface="Meiryo UI" panose="020B0604030504040204" pitchFamily="50" charset="-128"/>
                          </a:rPr>
                          <a:t>月</a:t>
                        </a:r>
                        <a:r>
                          <a:rPr lang="en-US" altLang="ja-JP" sz="900" dirty="0">
                            <a:solidFill>
                              <a:srgbClr val="FF0000"/>
                            </a:solidFill>
                            <a:latin typeface="Meiryo UI" panose="020B0604030504040204" pitchFamily="50" charset="-128"/>
                            <a:ea typeface="Meiryo UI" panose="020B0604030504040204" pitchFamily="50" charset="-128"/>
                          </a:rPr>
                          <a:t>31</a:t>
                        </a:r>
                        <a:r>
                          <a:rPr lang="ja-JP" altLang="en-US" sz="900" dirty="0">
                            <a:solidFill>
                              <a:srgbClr val="FF0000"/>
                            </a:solidFill>
                            <a:latin typeface="Meiryo UI" panose="020B0604030504040204" pitchFamily="50" charset="-128"/>
                            <a:ea typeface="Meiryo UI" panose="020B0604030504040204" pitchFamily="50" charset="-128"/>
                          </a:rPr>
                          <a:t>日退職は対象となる</a:t>
                        </a:r>
                        <a:endParaRPr lang="en-US" altLang="ja-JP" sz="900" dirty="0">
                          <a:solidFill>
                            <a:srgbClr val="FF0000"/>
                          </a:solidFill>
                          <a:latin typeface="Meiryo UI" panose="020B0604030504040204" pitchFamily="50" charset="-128"/>
                          <a:ea typeface="Meiryo UI" panose="020B0604030504040204" pitchFamily="50" charset="-128"/>
                        </a:endParaRPr>
                      </a:p>
                    </p:txBody>
                  </p:sp>
                </p:grpSp>
              </p:grpSp>
              <p:sp>
                <p:nvSpPr>
                  <p:cNvPr id="21" name="テキスト ボックス 20">
                    <a:extLst>
                      <a:ext uri="{FF2B5EF4-FFF2-40B4-BE49-F238E27FC236}">
                        <a16:creationId xmlns:a16="http://schemas.microsoft.com/office/drawing/2014/main" id="{F5E44D7C-4BE1-4348-8064-7935B97702FF}"/>
                      </a:ext>
                    </a:extLst>
                  </p:cNvPr>
                  <p:cNvSpPr txBox="1"/>
                  <p:nvPr/>
                </p:nvSpPr>
                <p:spPr>
                  <a:xfrm>
                    <a:off x="3528780" y="2557710"/>
                    <a:ext cx="422208" cy="230832"/>
                  </a:xfrm>
                  <a:prstGeom prst="rect">
                    <a:avLst/>
                  </a:prstGeom>
                  <a:solidFill>
                    <a:srgbClr val="FFFF00"/>
                  </a:solidFill>
                  <a:ln>
                    <a:solidFill>
                      <a:schemeClr val="accent1"/>
                    </a:solidFill>
                  </a:ln>
                </p:spPr>
                <p:txBody>
                  <a:bodyPr vert="horz" wrap="square" rtlCol="0">
                    <a:spAutoFit/>
                  </a:bodyPr>
                  <a:lstStyle/>
                  <a:p>
                    <a:r>
                      <a:rPr kumimoji="1" lang="ja-JP" altLang="en-US" sz="900" dirty="0">
                        <a:solidFill>
                          <a:srgbClr val="FF0000"/>
                        </a:solidFill>
                        <a:latin typeface="Meiryo UI" panose="020B0604030504040204" pitchFamily="50" charset="-128"/>
                        <a:ea typeface="Meiryo UI" panose="020B0604030504040204" pitchFamily="50" charset="-128"/>
                      </a:rPr>
                      <a:t>対象</a:t>
                    </a:r>
                  </a:p>
                </p:txBody>
              </p:sp>
            </p:grpSp>
            <p:sp>
              <p:nvSpPr>
                <p:cNvPr id="24" name="正方形/長方形 23">
                  <a:extLst>
                    <a:ext uri="{FF2B5EF4-FFF2-40B4-BE49-F238E27FC236}">
                      <a16:creationId xmlns:a16="http://schemas.microsoft.com/office/drawing/2014/main" id="{1C1867A6-42AE-4157-AB1B-C50836129C1F}"/>
                    </a:ext>
                  </a:extLst>
                </p:cNvPr>
                <p:cNvSpPr/>
                <p:nvPr/>
              </p:nvSpPr>
              <p:spPr>
                <a:xfrm>
                  <a:off x="1154545" y="2724727"/>
                  <a:ext cx="2835564" cy="172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84" name="グループ化 83">
                <a:extLst>
                  <a:ext uri="{FF2B5EF4-FFF2-40B4-BE49-F238E27FC236}">
                    <a16:creationId xmlns:a16="http://schemas.microsoft.com/office/drawing/2014/main" id="{B92F52D7-F8FE-4473-B013-ABD6D9A1EF79}"/>
                  </a:ext>
                </a:extLst>
              </p:cNvPr>
              <p:cNvGrpSpPr/>
              <p:nvPr/>
            </p:nvGrpSpPr>
            <p:grpSpPr>
              <a:xfrm>
                <a:off x="3797011" y="2597713"/>
                <a:ext cx="2835564" cy="1727200"/>
                <a:chOff x="1154545" y="2724727"/>
                <a:chExt cx="2835564" cy="1727200"/>
              </a:xfrm>
            </p:grpSpPr>
            <p:grpSp>
              <p:nvGrpSpPr>
                <p:cNvPr id="85" name="グループ化 84">
                  <a:extLst>
                    <a:ext uri="{FF2B5EF4-FFF2-40B4-BE49-F238E27FC236}">
                      <a16:creationId xmlns:a16="http://schemas.microsoft.com/office/drawing/2014/main" id="{74B8C61F-49AC-440C-AF91-A3CE2731B495}"/>
                    </a:ext>
                  </a:extLst>
                </p:cNvPr>
                <p:cNvGrpSpPr/>
                <p:nvPr/>
              </p:nvGrpSpPr>
              <p:grpSpPr>
                <a:xfrm>
                  <a:off x="1210733" y="2742437"/>
                  <a:ext cx="2760902" cy="1659103"/>
                  <a:chOff x="1210733" y="2557710"/>
                  <a:chExt cx="2760902" cy="1659103"/>
                </a:xfrm>
              </p:grpSpPr>
              <p:grpSp>
                <p:nvGrpSpPr>
                  <p:cNvPr id="100" name="グループ化 99">
                    <a:extLst>
                      <a:ext uri="{FF2B5EF4-FFF2-40B4-BE49-F238E27FC236}">
                        <a16:creationId xmlns:a16="http://schemas.microsoft.com/office/drawing/2014/main" id="{8E12CF50-10AA-4C77-BACA-7899A9273ACC}"/>
                      </a:ext>
                    </a:extLst>
                  </p:cNvPr>
                  <p:cNvGrpSpPr/>
                  <p:nvPr/>
                </p:nvGrpSpPr>
                <p:grpSpPr>
                  <a:xfrm>
                    <a:off x="1210733" y="2624667"/>
                    <a:ext cx="2760902" cy="1592146"/>
                    <a:chOff x="1210733" y="2624667"/>
                    <a:chExt cx="2760902" cy="1592146"/>
                  </a:xfrm>
                </p:grpSpPr>
                <p:cxnSp>
                  <p:nvCxnSpPr>
                    <p:cNvPr id="102" name="直線コネクタ 101">
                      <a:extLst>
                        <a:ext uri="{FF2B5EF4-FFF2-40B4-BE49-F238E27FC236}">
                          <a16:creationId xmlns:a16="http://schemas.microsoft.com/office/drawing/2014/main" id="{EF552E1D-FDBE-499C-8DA0-A7E7FEB03A5A}"/>
                        </a:ext>
                      </a:extLst>
                    </p:cNvPr>
                    <p:cNvCxnSpPr>
                      <a:cxnSpLocks/>
                    </p:cNvCxnSpPr>
                    <p:nvPr/>
                  </p:nvCxnSpPr>
                  <p:spPr>
                    <a:xfrm>
                      <a:off x="1583267" y="2624667"/>
                      <a:ext cx="0" cy="66040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103" name="グループ化 102">
                      <a:extLst>
                        <a:ext uri="{FF2B5EF4-FFF2-40B4-BE49-F238E27FC236}">
                          <a16:creationId xmlns:a16="http://schemas.microsoft.com/office/drawing/2014/main" id="{BFEAC245-F738-45E9-9038-8B1A547C7D03}"/>
                        </a:ext>
                      </a:extLst>
                    </p:cNvPr>
                    <p:cNvGrpSpPr/>
                    <p:nvPr/>
                  </p:nvGrpSpPr>
                  <p:grpSpPr>
                    <a:xfrm>
                      <a:off x="1210733" y="2624669"/>
                      <a:ext cx="2760902" cy="1592144"/>
                      <a:chOff x="1210733" y="2624667"/>
                      <a:chExt cx="2694898" cy="1447971"/>
                    </a:xfrm>
                  </p:grpSpPr>
                  <p:cxnSp>
                    <p:nvCxnSpPr>
                      <p:cNvPr id="104" name="直線コネクタ 103">
                        <a:extLst>
                          <a:ext uri="{FF2B5EF4-FFF2-40B4-BE49-F238E27FC236}">
                            <a16:creationId xmlns:a16="http://schemas.microsoft.com/office/drawing/2014/main" id="{B5F559C3-368A-4A4F-914D-A1C48063F123}"/>
                          </a:ext>
                        </a:extLst>
                      </p:cNvPr>
                      <p:cNvCxnSpPr>
                        <a:cxnSpLocks/>
                      </p:cNvCxnSpPr>
                      <p:nvPr/>
                    </p:nvCxnSpPr>
                    <p:spPr>
                      <a:xfrm>
                        <a:off x="1210733" y="3132667"/>
                        <a:ext cx="2694898"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05" name="直線コネクタ 104">
                        <a:extLst>
                          <a:ext uri="{FF2B5EF4-FFF2-40B4-BE49-F238E27FC236}">
                            <a16:creationId xmlns:a16="http://schemas.microsoft.com/office/drawing/2014/main" id="{00AEFA18-CB45-4014-95D0-8627501B3579}"/>
                          </a:ext>
                        </a:extLst>
                      </p:cNvPr>
                      <p:cNvCxnSpPr>
                        <a:cxnSpLocks/>
                      </p:cNvCxnSpPr>
                      <p:nvPr/>
                    </p:nvCxnSpPr>
                    <p:spPr>
                      <a:xfrm>
                        <a:off x="3429000" y="2624667"/>
                        <a:ext cx="0" cy="67310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106" name="テキスト ボックス 105">
                        <a:extLst>
                          <a:ext uri="{FF2B5EF4-FFF2-40B4-BE49-F238E27FC236}">
                            <a16:creationId xmlns:a16="http://schemas.microsoft.com/office/drawing/2014/main" id="{62DBEFFE-17F6-4790-9E67-98A9D3D27735}"/>
                          </a:ext>
                        </a:extLst>
                      </p:cNvPr>
                      <p:cNvSpPr txBox="1"/>
                      <p:nvPr/>
                    </p:nvSpPr>
                    <p:spPr>
                      <a:xfrm>
                        <a:off x="1294221" y="3297767"/>
                        <a:ext cx="450628" cy="673100"/>
                      </a:xfrm>
                      <a:prstGeom prst="rect">
                        <a:avLst/>
                      </a:prstGeom>
                      <a:noFill/>
                      <a:ln>
                        <a:noFill/>
                      </a:ln>
                    </p:spPr>
                    <p:txBody>
                      <a:bodyPr vert="eaVert" wrap="square" rtlCol="0">
                        <a:spAutoFit/>
                      </a:bodyPr>
                      <a:lstStyle/>
                      <a:p>
                        <a:r>
                          <a:rPr kumimoji="1" lang="ja-JP" altLang="en-US" sz="900" dirty="0">
                            <a:latin typeface="Meiryo UI" panose="020B0604030504040204" pitchFamily="50" charset="-128"/>
                            <a:ea typeface="Meiryo UI" panose="020B0604030504040204" pitchFamily="50" charset="-128"/>
                          </a:rPr>
                          <a:t>資格取得</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（更新）日</a:t>
                        </a:r>
                      </a:p>
                    </p:txBody>
                  </p:sp>
                  <p:sp>
                    <p:nvSpPr>
                      <p:cNvPr id="107" name="テキスト ボックス 106">
                        <a:extLst>
                          <a:ext uri="{FF2B5EF4-FFF2-40B4-BE49-F238E27FC236}">
                            <a16:creationId xmlns:a16="http://schemas.microsoft.com/office/drawing/2014/main" id="{5CA66480-9B55-4D8B-A9F8-2B690CD18ADD}"/>
                          </a:ext>
                        </a:extLst>
                      </p:cNvPr>
                      <p:cNvSpPr txBox="1"/>
                      <p:nvPr/>
                    </p:nvSpPr>
                    <p:spPr>
                      <a:xfrm>
                        <a:off x="3132068" y="3318933"/>
                        <a:ext cx="458514" cy="753705"/>
                      </a:xfrm>
                      <a:prstGeom prst="rect">
                        <a:avLst/>
                      </a:prstGeom>
                      <a:noFill/>
                      <a:ln>
                        <a:noFill/>
                      </a:ln>
                    </p:spPr>
                    <p:txBody>
                      <a:bodyPr vert="eaVert" wrap="square" rtlCol="0">
                        <a:spAutoFit/>
                      </a:bodyPr>
                      <a:lstStyle/>
                      <a:p>
                        <a:r>
                          <a:rPr lang="ja-JP" altLang="en-US" sz="900" dirty="0">
                            <a:latin typeface="Meiryo UI" panose="020B0604030504040204" pitchFamily="50" charset="-128"/>
                            <a:ea typeface="Meiryo UI" panose="020B0604030504040204" pitchFamily="50" charset="-128"/>
                          </a:rPr>
                          <a:t>翌々年度の</a:t>
                        </a:r>
                        <a:endParaRPr lang="en-US" altLang="ja-JP" sz="900" dirty="0">
                          <a:latin typeface="Meiryo UI" panose="020B0604030504040204" pitchFamily="50" charset="-128"/>
                          <a:ea typeface="Meiryo UI" panose="020B0604030504040204" pitchFamily="50" charset="-128"/>
                        </a:endParaRPr>
                      </a:p>
                      <a:p>
                        <a:r>
                          <a:rPr lang="en-US" altLang="ja-JP" sz="900" dirty="0">
                            <a:latin typeface="Meiryo UI" panose="020B0604030504040204" pitchFamily="50" charset="-128"/>
                            <a:ea typeface="Meiryo UI" panose="020B0604030504040204" pitchFamily="50" charset="-128"/>
                          </a:rPr>
                          <a:t>3</a:t>
                        </a:r>
                        <a:r>
                          <a:rPr lang="ja-JP" altLang="en-US" sz="900" dirty="0">
                            <a:latin typeface="Meiryo UI" panose="020B0604030504040204" pitchFamily="50" charset="-128"/>
                            <a:ea typeface="Meiryo UI" panose="020B0604030504040204" pitchFamily="50" charset="-128"/>
                          </a:rPr>
                          <a:t>月</a:t>
                        </a:r>
                        <a:r>
                          <a:rPr lang="en-US" altLang="ja-JP" sz="900" dirty="0">
                            <a:latin typeface="Meiryo UI" panose="020B0604030504040204" pitchFamily="50" charset="-128"/>
                            <a:ea typeface="Meiryo UI" panose="020B0604030504040204" pitchFamily="50" charset="-128"/>
                          </a:rPr>
                          <a:t>31</a:t>
                        </a:r>
                        <a:r>
                          <a:rPr lang="ja-JP" altLang="en-US" sz="900" dirty="0">
                            <a:latin typeface="Meiryo UI" panose="020B0604030504040204" pitchFamily="50" charset="-128"/>
                            <a:ea typeface="Meiryo UI" panose="020B0604030504040204" pitchFamily="50" charset="-128"/>
                          </a:rPr>
                          <a:t>日</a:t>
                        </a:r>
                        <a:endParaRPr kumimoji="1" lang="ja-JP" altLang="en-US" sz="900" dirty="0">
                          <a:latin typeface="Meiryo UI" panose="020B0604030504040204" pitchFamily="50" charset="-128"/>
                          <a:ea typeface="Meiryo UI" panose="020B0604030504040204" pitchFamily="50" charset="-128"/>
                        </a:endParaRPr>
                      </a:p>
                    </p:txBody>
                  </p:sp>
                  <p:cxnSp>
                    <p:nvCxnSpPr>
                      <p:cNvPr id="108" name="直線矢印コネクタ 107">
                        <a:extLst>
                          <a:ext uri="{FF2B5EF4-FFF2-40B4-BE49-F238E27FC236}">
                            <a16:creationId xmlns:a16="http://schemas.microsoft.com/office/drawing/2014/main" id="{88E11593-987B-4004-A4EC-C89D13B4788F}"/>
                          </a:ext>
                        </a:extLst>
                      </p:cNvPr>
                      <p:cNvCxnSpPr>
                        <a:cxnSpLocks/>
                      </p:cNvCxnSpPr>
                      <p:nvPr/>
                    </p:nvCxnSpPr>
                    <p:spPr>
                      <a:xfrm>
                        <a:off x="1294221" y="2827867"/>
                        <a:ext cx="2117845" cy="0"/>
                      </a:xfrm>
                      <a:prstGeom prst="straightConnector1">
                        <a:avLst/>
                      </a:prstGeom>
                      <a:ln w="19050">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109" name="テキスト ボックス 108">
                        <a:extLst>
                          <a:ext uri="{FF2B5EF4-FFF2-40B4-BE49-F238E27FC236}">
                            <a16:creationId xmlns:a16="http://schemas.microsoft.com/office/drawing/2014/main" id="{04E95AC6-8710-4B0E-8C8D-70C020203337}"/>
                          </a:ext>
                        </a:extLst>
                      </p:cNvPr>
                      <p:cNvSpPr txBox="1"/>
                      <p:nvPr/>
                    </p:nvSpPr>
                    <p:spPr>
                      <a:xfrm>
                        <a:off x="1748923" y="2843920"/>
                        <a:ext cx="1522564" cy="209930"/>
                      </a:xfrm>
                      <a:prstGeom prst="rect">
                        <a:avLst/>
                      </a:prstGeom>
                      <a:noFill/>
                      <a:ln>
                        <a:noFill/>
                      </a:ln>
                    </p:spPr>
                    <p:txBody>
                      <a:bodyPr vert="horz" wrap="square" rtlCol="0">
                        <a:spAutoFit/>
                      </a:bodyPr>
                      <a:lstStyle/>
                      <a:p>
                        <a:r>
                          <a:rPr kumimoji="1" lang="ja-JP" altLang="en-US" sz="900" dirty="0">
                            <a:solidFill>
                              <a:srgbClr val="FF0000"/>
                            </a:solidFill>
                            <a:latin typeface="Meiryo UI" panose="020B0604030504040204" pitchFamily="50" charset="-128"/>
                            <a:ea typeface="Meiryo UI" panose="020B0604030504040204" pitchFamily="50" charset="-128"/>
                          </a:rPr>
                          <a:t>この間</a:t>
                        </a:r>
                        <a:r>
                          <a:rPr lang="ja-JP" altLang="en-US" sz="900" dirty="0">
                            <a:solidFill>
                              <a:srgbClr val="FF0000"/>
                            </a:solidFill>
                            <a:latin typeface="Meiryo UI" panose="020B0604030504040204" pitchFamily="50" charset="-128"/>
                            <a:ea typeface="Meiryo UI" panose="020B0604030504040204" pitchFamily="50" charset="-128"/>
                          </a:rPr>
                          <a:t>，勤務を継続している</a:t>
                        </a:r>
                        <a:endParaRPr lang="en-US" altLang="ja-JP" sz="900" dirty="0">
                          <a:solidFill>
                            <a:srgbClr val="FF0000"/>
                          </a:solidFill>
                          <a:latin typeface="Meiryo UI" panose="020B0604030504040204" pitchFamily="50" charset="-128"/>
                          <a:ea typeface="Meiryo UI" panose="020B0604030504040204" pitchFamily="50" charset="-128"/>
                        </a:endParaRPr>
                      </a:p>
                    </p:txBody>
                  </p:sp>
                </p:grpSp>
              </p:grpSp>
              <p:sp>
                <p:nvSpPr>
                  <p:cNvPr id="101" name="テキスト ボックス 100">
                    <a:extLst>
                      <a:ext uri="{FF2B5EF4-FFF2-40B4-BE49-F238E27FC236}">
                        <a16:creationId xmlns:a16="http://schemas.microsoft.com/office/drawing/2014/main" id="{0B74FB9F-C28F-466B-A675-C205AD5E2468}"/>
                      </a:ext>
                    </a:extLst>
                  </p:cNvPr>
                  <p:cNvSpPr txBox="1"/>
                  <p:nvPr/>
                </p:nvSpPr>
                <p:spPr>
                  <a:xfrm>
                    <a:off x="3528780" y="2557710"/>
                    <a:ext cx="422208" cy="230832"/>
                  </a:xfrm>
                  <a:prstGeom prst="rect">
                    <a:avLst/>
                  </a:prstGeom>
                  <a:solidFill>
                    <a:srgbClr val="FFFF00"/>
                  </a:solidFill>
                  <a:ln>
                    <a:solidFill>
                      <a:schemeClr val="accent1"/>
                    </a:solidFill>
                  </a:ln>
                </p:spPr>
                <p:txBody>
                  <a:bodyPr vert="horz" wrap="square" rtlCol="0">
                    <a:spAutoFit/>
                  </a:bodyPr>
                  <a:lstStyle/>
                  <a:p>
                    <a:r>
                      <a:rPr kumimoji="1" lang="ja-JP" altLang="en-US" sz="900" dirty="0">
                        <a:solidFill>
                          <a:srgbClr val="FF0000"/>
                        </a:solidFill>
                        <a:latin typeface="Meiryo UI" panose="020B0604030504040204" pitchFamily="50" charset="-128"/>
                        <a:ea typeface="Meiryo UI" panose="020B0604030504040204" pitchFamily="50" charset="-128"/>
                      </a:rPr>
                      <a:t>対象</a:t>
                    </a:r>
                  </a:p>
                </p:txBody>
              </p:sp>
            </p:grpSp>
            <p:sp>
              <p:nvSpPr>
                <p:cNvPr id="99" name="正方形/長方形 98">
                  <a:extLst>
                    <a:ext uri="{FF2B5EF4-FFF2-40B4-BE49-F238E27FC236}">
                      <a16:creationId xmlns:a16="http://schemas.microsoft.com/office/drawing/2014/main" id="{CA2DD008-50BE-4C5E-8EB3-490C0245396B}"/>
                    </a:ext>
                  </a:extLst>
                </p:cNvPr>
                <p:cNvSpPr/>
                <p:nvPr/>
              </p:nvSpPr>
              <p:spPr>
                <a:xfrm>
                  <a:off x="1154545" y="2724727"/>
                  <a:ext cx="2835564" cy="172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11" name="グループ化 110">
                <a:extLst>
                  <a:ext uri="{FF2B5EF4-FFF2-40B4-BE49-F238E27FC236}">
                    <a16:creationId xmlns:a16="http://schemas.microsoft.com/office/drawing/2014/main" id="{60F07819-67EB-4D0B-A2D6-F5803C131F9F}"/>
                  </a:ext>
                </a:extLst>
              </p:cNvPr>
              <p:cNvGrpSpPr/>
              <p:nvPr/>
            </p:nvGrpSpPr>
            <p:grpSpPr>
              <a:xfrm>
                <a:off x="6792937" y="2598807"/>
                <a:ext cx="2835564" cy="1727200"/>
                <a:chOff x="1154545" y="2724727"/>
                <a:chExt cx="2835564" cy="1727200"/>
              </a:xfrm>
            </p:grpSpPr>
            <p:grpSp>
              <p:nvGrpSpPr>
                <p:cNvPr id="112" name="グループ化 111">
                  <a:extLst>
                    <a:ext uri="{FF2B5EF4-FFF2-40B4-BE49-F238E27FC236}">
                      <a16:creationId xmlns:a16="http://schemas.microsoft.com/office/drawing/2014/main" id="{38B84A25-6311-42BD-8FDB-2A4676B328BC}"/>
                    </a:ext>
                  </a:extLst>
                </p:cNvPr>
                <p:cNvGrpSpPr/>
                <p:nvPr/>
              </p:nvGrpSpPr>
              <p:grpSpPr>
                <a:xfrm>
                  <a:off x="1210733" y="2742437"/>
                  <a:ext cx="2760902" cy="1659103"/>
                  <a:chOff x="1210733" y="2557710"/>
                  <a:chExt cx="2760902" cy="1659103"/>
                </a:xfrm>
              </p:grpSpPr>
              <p:grpSp>
                <p:nvGrpSpPr>
                  <p:cNvPr id="114" name="グループ化 113">
                    <a:extLst>
                      <a:ext uri="{FF2B5EF4-FFF2-40B4-BE49-F238E27FC236}">
                        <a16:creationId xmlns:a16="http://schemas.microsoft.com/office/drawing/2014/main" id="{38D9653E-2CDC-45BD-B41A-7D5BFC3FB44E}"/>
                      </a:ext>
                    </a:extLst>
                  </p:cNvPr>
                  <p:cNvGrpSpPr/>
                  <p:nvPr/>
                </p:nvGrpSpPr>
                <p:grpSpPr>
                  <a:xfrm>
                    <a:off x="1210733" y="2624667"/>
                    <a:ext cx="2760902" cy="1592146"/>
                    <a:chOff x="1210733" y="2624667"/>
                    <a:chExt cx="2760902" cy="1592146"/>
                  </a:xfrm>
                </p:grpSpPr>
                <p:cxnSp>
                  <p:nvCxnSpPr>
                    <p:cNvPr id="116" name="直線コネクタ 115">
                      <a:extLst>
                        <a:ext uri="{FF2B5EF4-FFF2-40B4-BE49-F238E27FC236}">
                          <a16:creationId xmlns:a16="http://schemas.microsoft.com/office/drawing/2014/main" id="{EE5B505B-116D-48CD-92AD-C2790F09F80D}"/>
                        </a:ext>
                      </a:extLst>
                    </p:cNvPr>
                    <p:cNvCxnSpPr>
                      <a:cxnSpLocks/>
                    </p:cNvCxnSpPr>
                    <p:nvPr/>
                  </p:nvCxnSpPr>
                  <p:spPr>
                    <a:xfrm>
                      <a:off x="1583267" y="2624667"/>
                      <a:ext cx="0" cy="66040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117" name="グループ化 116">
                      <a:extLst>
                        <a:ext uri="{FF2B5EF4-FFF2-40B4-BE49-F238E27FC236}">
                          <a16:creationId xmlns:a16="http://schemas.microsoft.com/office/drawing/2014/main" id="{9913018B-B468-476D-84BE-96DFEE96B5D8}"/>
                        </a:ext>
                      </a:extLst>
                    </p:cNvPr>
                    <p:cNvGrpSpPr/>
                    <p:nvPr/>
                  </p:nvGrpSpPr>
                  <p:grpSpPr>
                    <a:xfrm>
                      <a:off x="1210733" y="2624669"/>
                      <a:ext cx="2760902" cy="1592144"/>
                      <a:chOff x="1210733" y="2624667"/>
                      <a:chExt cx="2694898" cy="1447971"/>
                    </a:xfrm>
                  </p:grpSpPr>
                  <p:cxnSp>
                    <p:nvCxnSpPr>
                      <p:cNvPr id="118" name="直線コネクタ 117">
                        <a:extLst>
                          <a:ext uri="{FF2B5EF4-FFF2-40B4-BE49-F238E27FC236}">
                            <a16:creationId xmlns:a16="http://schemas.microsoft.com/office/drawing/2014/main" id="{EA50C929-BE71-4885-8BF5-9EC27888936A}"/>
                          </a:ext>
                        </a:extLst>
                      </p:cNvPr>
                      <p:cNvCxnSpPr>
                        <a:cxnSpLocks/>
                      </p:cNvCxnSpPr>
                      <p:nvPr/>
                    </p:nvCxnSpPr>
                    <p:spPr>
                      <a:xfrm>
                        <a:off x="1210733" y="3132667"/>
                        <a:ext cx="2694898"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19" name="直線コネクタ 118">
                        <a:extLst>
                          <a:ext uri="{FF2B5EF4-FFF2-40B4-BE49-F238E27FC236}">
                            <a16:creationId xmlns:a16="http://schemas.microsoft.com/office/drawing/2014/main" id="{C61BDFA2-5B22-464D-91C6-6FC908A6E66D}"/>
                          </a:ext>
                        </a:extLst>
                      </p:cNvPr>
                      <p:cNvCxnSpPr>
                        <a:cxnSpLocks/>
                      </p:cNvCxnSpPr>
                      <p:nvPr/>
                    </p:nvCxnSpPr>
                    <p:spPr>
                      <a:xfrm>
                        <a:off x="3429000" y="2624667"/>
                        <a:ext cx="0" cy="67310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120" name="テキスト ボックス 119">
                        <a:extLst>
                          <a:ext uri="{FF2B5EF4-FFF2-40B4-BE49-F238E27FC236}">
                            <a16:creationId xmlns:a16="http://schemas.microsoft.com/office/drawing/2014/main" id="{06C2CA29-0675-4FEF-A47C-004C5CBACF88}"/>
                          </a:ext>
                        </a:extLst>
                      </p:cNvPr>
                      <p:cNvSpPr txBox="1"/>
                      <p:nvPr/>
                    </p:nvSpPr>
                    <p:spPr>
                      <a:xfrm>
                        <a:off x="1294221" y="3297767"/>
                        <a:ext cx="450628" cy="673100"/>
                      </a:xfrm>
                      <a:prstGeom prst="rect">
                        <a:avLst/>
                      </a:prstGeom>
                      <a:noFill/>
                      <a:ln>
                        <a:noFill/>
                      </a:ln>
                    </p:spPr>
                    <p:txBody>
                      <a:bodyPr vert="eaVert" wrap="square" rtlCol="0">
                        <a:spAutoFit/>
                      </a:bodyPr>
                      <a:lstStyle/>
                      <a:p>
                        <a:r>
                          <a:rPr kumimoji="1" lang="ja-JP" altLang="en-US" sz="900" dirty="0">
                            <a:latin typeface="Meiryo UI" panose="020B0604030504040204" pitchFamily="50" charset="-128"/>
                            <a:ea typeface="Meiryo UI" panose="020B0604030504040204" pitchFamily="50" charset="-128"/>
                          </a:rPr>
                          <a:t>資格取得</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（更新）日</a:t>
                        </a:r>
                      </a:p>
                    </p:txBody>
                  </p:sp>
                  <p:sp>
                    <p:nvSpPr>
                      <p:cNvPr id="121" name="テキスト ボックス 120">
                        <a:extLst>
                          <a:ext uri="{FF2B5EF4-FFF2-40B4-BE49-F238E27FC236}">
                            <a16:creationId xmlns:a16="http://schemas.microsoft.com/office/drawing/2014/main" id="{4B0FD68E-5752-4ADE-9C5E-2EE39BCFE2BD}"/>
                          </a:ext>
                        </a:extLst>
                      </p:cNvPr>
                      <p:cNvSpPr txBox="1"/>
                      <p:nvPr/>
                    </p:nvSpPr>
                    <p:spPr>
                      <a:xfrm>
                        <a:off x="3132068" y="3318933"/>
                        <a:ext cx="458514" cy="753705"/>
                      </a:xfrm>
                      <a:prstGeom prst="rect">
                        <a:avLst/>
                      </a:prstGeom>
                      <a:noFill/>
                      <a:ln>
                        <a:noFill/>
                      </a:ln>
                    </p:spPr>
                    <p:txBody>
                      <a:bodyPr vert="eaVert" wrap="square" rtlCol="0">
                        <a:spAutoFit/>
                      </a:bodyPr>
                      <a:lstStyle/>
                      <a:p>
                        <a:r>
                          <a:rPr lang="ja-JP" altLang="en-US" sz="900" dirty="0">
                            <a:latin typeface="Meiryo UI" panose="020B0604030504040204" pitchFamily="50" charset="-128"/>
                            <a:ea typeface="Meiryo UI" panose="020B0604030504040204" pitchFamily="50" charset="-128"/>
                          </a:rPr>
                          <a:t>翌々年度の</a:t>
                        </a:r>
                        <a:endParaRPr lang="en-US" altLang="ja-JP" sz="900" dirty="0">
                          <a:latin typeface="Meiryo UI" panose="020B0604030504040204" pitchFamily="50" charset="-128"/>
                          <a:ea typeface="Meiryo UI" panose="020B0604030504040204" pitchFamily="50" charset="-128"/>
                        </a:endParaRPr>
                      </a:p>
                      <a:p>
                        <a:r>
                          <a:rPr lang="en-US" altLang="ja-JP" sz="900" dirty="0">
                            <a:latin typeface="Meiryo UI" panose="020B0604030504040204" pitchFamily="50" charset="-128"/>
                            <a:ea typeface="Meiryo UI" panose="020B0604030504040204" pitchFamily="50" charset="-128"/>
                          </a:rPr>
                          <a:t>3</a:t>
                        </a:r>
                        <a:r>
                          <a:rPr lang="ja-JP" altLang="en-US" sz="900" dirty="0">
                            <a:latin typeface="Meiryo UI" panose="020B0604030504040204" pitchFamily="50" charset="-128"/>
                            <a:ea typeface="Meiryo UI" panose="020B0604030504040204" pitchFamily="50" charset="-128"/>
                          </a:rPr>
                          <a:t>月</a:t>
                        </a:r>
                        <a:r>
                          <a:rPr lang="en-US" altLang="ja-JP" sz="900" dirty="0">
                            <a:latin typeface="Meiryo UI" panose="020B0604030504040204" pitchFamily="50" charset="-128"/>
                            <a:ea typeface="Meiryo UI" panose="020B0604030504040204" pitchFamily="50" charset="-128"/>
                          </a:rPr>
                          <a:t>31</a:t>
                        </a:r>
                        <a:r>
                          <a:rPr lang="ja-JP" altLang="en-US" sz="900" dirty="0">
                            <a:latin typeface="Meiryo UI" panose="020B0604030504040204" pitchFamily="50" charset="-128"/>
                            <a:ea typeface="Meiryo UI" panose="020B0604030504040204" pitchFamily="50" charset="-128"/>
                          </a:rPr>
                          <a:t>日</a:t>
                        </a:r>
                        <a:endParaRPr kumimoji="1" lang="ja-JP" altLang="en-US" sz="900" dirty="0">
                          <a:latin typeface="Meiryo UI" panose="020B0604030504040204" pitchFamily="50" charset="-128"/>
                          <a:ea typeface="Meiryo UI" panose="020B0604030504040204" pitchFamily="50" charset="-128"/>
                        </a:endParaRPr>
                      </a:p>
                    </p:txBody>
                  </p:sp>
                  <p:cxnSp>
                    <p:nvCxnSpPr>
                      <p:cNvPr id="122" name="直線矢印コネクタ 121">
                        <a:extLst>
                          <a:ext uri="{FF2B5EF4-FFF2-40B4-BE49-F238E27FC236}">
                            <a16:creationId xmlns:a16="http://schemas.microsoft.com/office/drawing/2014/main" id="{22CCF056-63AF-4295-8284-919271449CD7}"/>
                          </a:ext>
                        </a:extLst>
                      </p:cNvPr>
                      <p:cNvCxnSpPr>
                        <a:cxnSpLocks/>
                      </p:cNvCxnSpPr>
                      <p:nvPr/>
                    </p:nvCxnSpPr>
                    <p:spPr>
                      <a:xfrm>
                        <a:off x="1294221" y="2827867"/>
                        <a:ext cx="2591256" cy="0"/>
                      </a:xfrm>
                      <a:prstGeom prst="straightConnector1">
                        <a:avLst/>
                      </a:prstGeom>
                      <a:ln w="19050">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123" name="テキスト ボックス 122">
                        <a:extLst>
                          <a:ext uri="{FF2B5EF4-FFF2-40B4-BE49-F238E27FC236}">
                            <a16:creationId xmlns:a16="http://schemas.microsoft.com/office/drawing/2014/main" id="{3751DBAF-8E00-40F8-90D3-6CB188241B01}"/>
                          </a:ext>
                        </a:extLst>
                      </p:cNvPr>
                      <p:cNvSpPr txBox="1"/>
                      <p:nvPr/>
                    </p:nvSpPr>
                    <p:spPr>
                      <a:xfrm>
                        <a:off x="1748923" y="2843920"/>
                        <a:ext cx="1522564" cy="209930"/>
                      </a:xfrm>
                      <a:prstGeom prst="rect">
                        <a:avLst/>
                      </a:prstGeom>
                      <a:noFill/>
                      <a:ln>
                        <a:noFill/>
                      </a:ln>
                    </p:spPr>
                    <p:txBody>
                      <a:bodyPr vert="horz" wrap="square" rtlCol="0">
                        <a:spAutoFit/>
                      </a:bodyPr>
                      <a:lstStyle/>
                      <a:p>
                        <a:r>
                          <a:rPr kumimoji="1" lang="ja-JP" altLang="en-US" sz="900" dirty="0">
                            <a:solidFill>
                              <a:srgbClr val="FF0000"/>
                            </a:solidFill>
                            <a:latin typeface="Meiryo UI" panose="020B0604030504040204" pitchFamily="50" charset="-128"/>
                            <a:ea typeface="Meiryo UI" panose="020B0604030504040204" pitchFamily="50" charset="-128"/>
                          </a:rPr>
                          <a:t>ずっと勤務している</a:t>
                        </a:r>
                        <a:endParaRPr lang="en-US" altLang="ja-JP" sz="900" dirty="0">
                          <a:solidFill>
                            <a:srgbClr val="FF0000"/>
                          </a:solidFill>
                          <a:latin typeface="Meiryo UI" panose="020B0604030504040204" pitchFamily="50" charset="-128"/>
                          <a:ea typeface="Meiryo UI" panose="020B0604030504040204" pitchFamily="50" charset="-128"/>
                        </a:endParaRPr>
                      </a:p>
                    </p:txBody>
                  </p:sp>
                </p:grpSp>
              </p:grpSp>
              <p:sp>
                <p:nvSpPr>
                  <p:cNvPr id="115" name="テキスト ボックス 114">
                    <a:extLst>
                      <a:ext uri="{FF2B5EF4-FFF2-40B4-BE49-F238E27FC236}">
                        <a16:creationId xmlns:a16="http://schemas.microsoft.com/office/drawing/2014/main" id="{AFDDB9FB-B83D-4F52-8DC4-28F1B934641F}"/>
                      </a:ext>
                    </a:extLst>
                  </p:cNvPr>
                  <p:cNvSpPr txBox="1"/>
                  <p:nvPr/>
                </p:nvSpPr>
                <p:spPr>
                  <a:xfrm>
                    <a:off x="3528780" y="2557710"/>
                    <a:ext cx="422208" cy="230832"/>
                  </a:xfrm>
                  <a:prstGeom prst="rect">
                    <a:avLst/>
                  </a:prstGeom>
                  <a:solidFill>
                    <a:srgbClr val="FFFF00"/>
                  </a:solidFill>
                  <a:ln>
                    <a:solidFill>
                      <a:schemeClr val="accent1"/>
                    </a:solidFill>
                  </a:ln>
                </p:spPr>
                <p:txBody>
                  <a:bodyPr vert="horz" wrap="square" rtlCol="0">
                    <a:spAutoFit/>
                  </a:bodyPr>
                  <a:lstStyle/>
                  <a:p>
                    <a:r>
                      <a:rPr kumimoji="1" lang="ja-JP" altLang="en-US" sz="900" dirty="0">
                        <a:solidFill>
                          <a:srgbClr val="FF0000"/>
                        </a:solidFill>
                        <a:latin typeface="Meiryo UI" panose="020B0604030504040204" pitchFamily="50" charset="-128"/>
                        <a:ea typeface="Meiryo UI" panose="020B0604030504040204" pitchFamily="50" charset="-128"/>
                      </a:rPr>
                      <a:t>対象</a:t>
                    </a:r>
                  </a:p>
                </p:txBody>
              </p:sp>
            </p:grpSp>
            <p:sp>
              <p:nvSpPr>
                <p:cNvPr id="113" name="正方形/長方形 112">
                  <a:extLst>
                    <a:ext uri="{FF2B5EF4-FFF2-40B4-BE49-F238E27FC236}">
                      <a16:creationId xmlns:a16="http://schemas.microsoft.com/office/drawing/2014/main" id="{A9F59C65-D087-4139-81C5-E5F375B7C6FA}"/>
                    </a:ext>
                  </a:extLst>
                </p:cNvPr>
                <p:cNvSpPr/>
                <p:nvPr/>
              </p:nvSpPr>
              <p:spPr>
                <a:xfrm>
                  <a:off x="1154545" y="2724727"/>
                  <a:ext cx="2835564" cy="172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24" name="グループ化 123">
                <a:extLst>
                  <a:ext uri="{FF2B5EF4-FFF2-40B4-BE49-F238E27FC236}">
                    <a16:creationId xmlns:a16="http://schemas.microsoft.com/office/drawing/2014/main" id="{C92F8573-9092-49EE-9443-4523362BA9ED}"/>
                  </a:ext>
                </a:extLst>
              </p:cNvPr>
              <p:cNvGrpSpPr/>
              <p:nvPr/>
            </p:nvGrpSpPr>
            <p:grpSpPr>
              <a:xfrm>
                <a:off x="838200" y="4458589"/>
                <a:ext cx="2835564" cy="1727200"/>
                <a:chOff x="1154545" y="2724727"/>
                <a:chExt cx="2835564" cy="1727200"/>
              </a:xfrm>
            </p:grpSpPr>
            <p:grpSp>
              <p:nvGrpSpPr>
                <p:cNvPr id="125" name="グループ化 124">
                  <a:extLst>
                    <a:ext uri="{FF2B5EF4-FFF2-40B4-BE49-F238E27FC236}">
                      <a16:creationId xmlns:a16="http://schemas.microsoft.com/office/drawing/2014/main" id="{ADFD9F00-7C0F-4B0F-9C08-29A023A62A57}"/>
                    </a:ext>
                  </a:extLst>
                </p:cNvPr>
                <p:cNvGrpSpPr/>
                <p:nvPr/>
              </p:nvGrpSpPr>
              <p:grpSpPr>
                <a:xfrm>
                  <a:off x="1210733" y="2742438"/>
                  <a:ext cx="2760902" cy="1659102"/>
                  <a:chOff x="1210733" y="2557711"/>
                  <a:chExt cx="2760902" cy="1659102"/>
                </a:xfrm>
              </p:grpSpPr>
              <p:grpSp>
                <p:nvGrpSpPr>
                  <p:cNvPr id="127" name="グループ化 126">
                    <a:extLst>
                      <a:ext uri="{FF2B5EF4-FFF2-40B4-BE49-F238E27FC236}">
                        <a16:creationId xmlns:a16="http://schemas.microsoft.com/office/drawing/2014/main" id="{59A6B3EE-76EA-4FAE-B604-22489DB123E6}"/>
                      </a:ext>
                    </a:extLst>
                  </p:cNvPr>
                  <p:cNvGrpSpPr/>
                  <p:nvPr/>
                </p:nvGrpSpPr>
                <p:grpSpPr>
                  <a:xfrm>
                    <a:off x="1210733" y="2624667"/>
                    <a:ext cx="2760902" cy="1592146"/>
                    <a:chOff x="1210733" y="2624667"/>
                    <a:chExt cx="2760902" cy="1592146"/>
                  </a:xfrm>
                </p:grpSpPr>
                <p:cxnSp>
                  <p:nvCxnSpPr>
                    <p:cNvPr id="129" name="直線コネクタ 128">
                      <a:extLst>
                        <a:ext uri="{FF2B5EF4-FFF2-40B4-BE49-F238E27FC236}">
                          <a16:creationId xmlns:a16="http://schemas.microsoft.com/office/drawing/2014/main" id="{8F1E236C-30B0-4783-8115-3E348A5B8F10}"/>
                        </a:ext>
                      </a:extLst>
                    </p:cNvPr>
                    <p:cNvCxnSpPr>
                      <a:cxnSpLocks/>
                    </p:cNvCxnSpPr>
                    <p:nvPr/>
                  </p:nvCxnSpPr>
                  <p:spPr>
                    <a:xfrm>
                      <a:off x="1583267" y="2624667"/>
                      <a:ext cx="0" cy="66040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130" name="グループ化 129">
                      <a:extLst>
                        <a:ext uri="{FF2B5EF4-FFF2-40B4-BE49-F238E27FC236}">
                          <a16:creationId xmlns:a16="http://schemas.microsoft.com/office/drawing/2014/main" id="{78EA164C-416F-4AF2-B454-E95708D880A3}"/>
                        </a:ext>
                      </a:extLst>
                    </p:cNvPr>
                    <p:cNvGrpSpPr/>
                    <p:nvPr/>
                  </p:nvGrpSpPr>
                  <p:grpSpPr>
                    <a:xfrm>
                      <a:off x="1210733" y="2624669"/>
                      <a:ext cx="2760902" cy="1592144"/>
                      <a:chOff x="1210733" y="2624667"/>
                      <a:chExt cx="2694898" cy="1447971"/>
                    </a:xfrm>
                  </p:grpSpPr>
                  <p:cxnSp>
                    <p:nvCxnSpPr>
                      <p:cNvPr id="131" name="直線コネクタ 130">
                        <a:extLst>
                          <a:ext uri="{FF2B5EF4-FFF2-40B4-BE49-F238E27FC236}">
                            <a16:creationId xmlns:a16="http://schemas.microsoft.com/office/drawing/2014/main" id="{3B30F74F-6EA8-4F7B-B334-D4E9D89DF4BA}"/>
                          </a:ext>
                        </a:extLst>
                      </p:cNvPr>
                      <p:cNvCxnSpPr>
                        <a:cxnSpLocks/>
                      </p:cNvCxnSpPr>
                      <p:nvPr/>
                    </p:nvCxnSpPr>
                    <p:spPr>
                      <a:xfrm>
                        <a:off x="1210733" y="3132667"/>
                        <a:ext cx="2694898"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32" name="直線コネクタ 131">
                        <a:extLst>
                          <a:ext uri="{FF2B5EF4-FFF2-40B4-BE49-F238E27FC236}">
                            <a16:creationId xmlns:a16="http://schemas.microsoft.com/office/drawing/2014/main" id="{29C9C971-F7E3-4E29-98D4-7591BD57527A}"/>
                          </a:ext>
                        </a:extLst>
                      </p:cNvPr>
                      <p:cNvCxnSpPr>
                        <a:cxnSpLocks/>
                      </p:cNvCxnSpPr>
                      <p:nvPr/>
                    </p:nvCxnSpPr>
                    <p:spPr>
                      <a:xfrm>
                        <a:off x="3429000" y="2624667"/>
                        <a:ext cx="0" cy="67310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133" name="テキスト ボックス 132">
                        <a:extLst>
                          <a:ext uri="{FF2B5EF4-FFF2-40B4-BE49-F238E27FC236}">
                            <a16:creationId xmlns:a16="http://schemas.microsoft.com/office/drawing/2014/main" id="{FE12666C-9E1A-4F84-B64B-7E618ED22B7A}"/>
                          </a:ext>
                        </a:extLst>
                      </p:cNvPr>
                      <p:cNvSpPr txBox="1"/>
                      <p:nvPr/>
                    </p:nvSpPr>
                    <p:spPr>
                      <a:xfrm>
                        <a:off x="1294221" y="3297767"/>
                        <a:ext cx="450628" cy="673100"/>
                      </a:xfrm>
                      <a:prstGeom prst="rect">
                        <a:avLst/>
                      </a:prstGeom>
                      <a:noFill/>
                      <a:ln>
                        <a:noFill/>
                      </a:ln>
                    </p:spPr>
                    <p:txBody>
                      <a:bodyPr vert="eaVert" wrap="square" rtlCol="0">
                        <a:spAutoFit/>
                      </a:bodyPr>
                      <a:lstStyle/>
                      <a:p>
                        <a:r>
                          <a:rPr kumimoji="1" lang="ja-JP" altLang="en-US" sz="900" dirty="0">
                            <a:latin typeface="Meiryo UI" panose="020B0604030504040204" pitchFamily="50" charset="-128"/>
                            <a:ea typeface="Meiryo UI" panose="020B0604030504040204" pitchFamily="50" charset="-128"/>
                          </a:rPr>
                          <a:t>資格取得</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（更新）日</a:t>
                        </a:r>
                      </a:p>
                    </p:txBody>
                  </p:sp>
                  <p:sp>
                    <p:nvSpPr>
                      <p:cNvPr id="134" name="テキスト ボックス 133">
                        <a:extLst>
                          <a:ext uri="{FF2B5EF4-FFF2-40B4-BE49-F238E27FC236}">
                            <a16:creationId xmlns:a16="http://schemas.microsoft.com/office/drawing/2014/main" id="{F52C4FC0-B58F-4778-917C-0A2234C3D666}"/>
                          </a:ext>
                        </a:extLst>
                      </p:cNvPr>
                      <p:cNvSpPr txBox="1"/>
                      <p:nvPr/>
                    </p:nvSpPr>
                    <p:spPr>
                      <a:xfrm>
                        <a:off x="3132068" y="3318933"/>
                        <a:ext cx="458514" cy="753705"/>
                      </a:xfrm>
                      <a:prstGeom prst="rect">
                        <a:avLst/>
                      </a:prstGeom>
                      <a:noFill/>
                      <a:ln>
                        <a:noFill/>
                      </a:ln>
                    </p:spPr>
                    <p:txBody>
                      <a:bodyPr vert="eaVert" wrap="square" rtlCol="0">
                        <a:spAutoFit/>
                      </a:bodyPr>
                      <a:lstStyle/>
                      <a:p>
                        <a:r>
                          <a:rPr lang="ja-JP" altLang="en-US" sz="900" dirty="0">
                            <a:latin typeface="Meiryo UI" panose="020B0604030504040204" pitchFamily="50" charset="-128"/>
                            <a:ea typeface="Meiryo UI" panose="020B0604030504040204" pitchFamily="50" charset="-128"/>
                          </a:rPr>
                          <a:t>翌々年度の</a:t>
                        </a:r>
                        <a:endParaRPr lang="en-US" altLang="ja-JP" sz="900" dirty="0">
                          <a:latin typeface="Meiryo UI" panose="020B0604030504040204" pitchFamily="50" charset="-128"/>
                          <a:ea typeface="Meiryo UI" panose="020B0604030504040204" pitchFamily="50" charset="-128"/>
                        </a:endParaRPr>
                      </a:p>
                      <a:p>
                        <a:r>
                          <a:rPr lang="en-US" altLang="ja-JP" sz="900" dirty="0">
                            <a:latin typeface="Meiryo UI" panose="020B0604030504040204" pitchFamily="50" charset="-128"/>
                            <a:ea typeface="Meiryo UI" panose="020B0604030504040204" pitchFamily="50" charset="-128"/>
                          </a:rPr>
                          <a:t>3</a:t>
                        </a:r>
                        <a:r>
                          <a:rPr lang="ja-JP" altLang="en-US" sz="900" dirty="0">
                            <a:latin typeface="Meiryo UI" panose="020B0604030504040204" pitchFamily="50" charset="-128"/>
                            <a:ea typeface="Meiryo UI" panose="020B0604030504040204" pitchFamily="50" charset="-128"/>
                          </a:rPr>
                          <a:t>月</a:t>
                        </a:r>
                        <a:r>
                          <a:rPr lang="en-US" altLang="ja-JP" sz="900" dirty="0">
                            <a:latin typeface="Meiryo UI" panose="020B0604030504040204" pitchFamily="50" charset="-128"/>
                            <a:ea typeface="Meiryo UI" panose="020B0604030504040204" pitchFamily="50" charset="-128"/>
                          </a:rPr>
                          <a:t>31</a:t>
                        </a:r>
                        <a:r>
                          <a:rPr lang="ja-JP" altLang="en-US" sz="900" dirty="0">
                            <a:latin typeface="Meiryo UI" panose="020B0604030504040204" pitchFamily="50" charset="-128"/>
                            <a:ea typeface="Meiryo UI" panose="020B0604030504040204" pitchFamily="50" charset="-128"/>
                          </a:rPr>
                          <a:t>日</a:t>
                        </a:r>
                        <a:endParaRPr kumimoji="1" lang="ja-JP" altLang="en-US" sz="900" dirty="0">
                          <a:latin typeface="Meiryo UI" panose="020B0604030504040204" pitchFamily="50" charset="-128"/>
                          <a:ea typeface="Meiryo UI" panose="020B0604030504040204" pitchFamily="50" charset="-128"/>
                        </a:endParaRPr>
                      </a:p>
                    </p:txBody>
                  </p:sp>
                  <p:cxnSp>
                    <p:nvCxnSpPr>
                      <p:cNvPr id="135" name="直線矢印コネクタ 134">
                        <a:extLst>
                          <a:ext uri="{FF2B5EF4-FFF2-40B4-BE49-F238E27FC236}">
                            <a16:creationId xmlns:a16="http://schemas.microsoft.com/office/drawing/2014/main" id="{D53BE34F-CB22-4426-94E2-81009771B416}"/>
                          </a:ext>
                        </a:extLst>
                      </p:cNvPr>
                      <p:cNvCxnSpPr>
                        <a:cxnSpLocks/>
                      </p:cNvCxnSpPr>
                      <p:nvPr/>
                    </p:nvCxnSpPr>
                    <p:spPr>
                      <a:xfrm>
                        <a:off x="1583266" y="2827867"/>
                        <a:ext cx="1548802" cy="0"/>
                      </a:xfrm>
                      <a:prstGeom prst="straightConnector1">
                        <a:avLst/>
                      </a:prstGeom>
                      <a:ln w="1905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36" name="テキスト ボックス 135">
                        <a:extLst>
                          <a:ext uri="{FF2B5EF4-FFF2-40B4-BE49-F238E27FC236}">
                            <a16:creationId xmlns:a16="http://schemas.microsoft.com/office/drawing/2014/main" id="{57BF98D5-36AC-4930-ABD9-0D2799065532}"/>
                          </a:ext>
                        </a:extLst>
                      </p:cNvPr>
                      <p:cNvSpPr txBox="1"/>
                      <p:nvPr/>
                    </p:nvSpPr>
                    <p:spPr>
                      <a:xfrm>
                        <a:off x="1748923" y="2843920"/>
                        <a:ext cx="1522564" cy="335888"/>
                      </a:xfrm>
                      <a:prstGeom prst="rect">
                        <a:avLst/>
                      </a:prstGeom>
                      <a:noFill/>
                      <a:ln>
                        <a:noFill/>
                      </a:ln>
                    </p:spPr>
                    <p:txBody>
                      <a:bodyPr vert="horz" wrap="square" rtlCol="0">
                        <a:spAutoFit/>
                      </a:bodyPr>
                      <a:lstStyle/>
                      <a:p>
                        <a:r>
                          <a:rPr lang="ja-JP" altLang="en-US" sz="900" dirty="0">
                            <a:solidFill>
                              <a:srgbClr val="FF0000"/>
                            </a:solidFill>
                            <a:latin typeface="Meiryo UI" panose="020B0604030504040204" pitchFamily="50" charset="-128"/>
                            <a:ea typeface="Meiryo UI" panose="020B0604030504040204" pitchFamily="50" charset="-128"/>
                          </a:rPr>
                          <a:t>翌々年度の</a:t>
                        </a:r>
                        <a:r>
                          <a:rPr lang="en-US" altLang="ja-JP" sz="900" dirty="0">
                            <a:solidFill>
                              <a:srgbClr val="FF0000"/>
                            </a:solidFill>
                            <a:latin typeface="Meiryo UI" panose="020B0604030504040204" pitchFamily="50" charset="-128"/>
                            <a:ea typeface="Meiryo UI" panose="020B0604030504040204" pitchFamily="50" charset="-128"/>
                          </a:rPr>
                          <a:t>3</a:t>
                        </a:r>
                        <a:r>
                          <a:rPr lang="ja-JP" altLang="en-US" sz="900" dirty="0">
                            <a:solidFill>
                              <a:srgbClr val="FF0000"/>
                            </a:solidFill>
                            <a:latin typeface="Meiryo UI" panose="020B0604030504040204" pitchFamily="50" charset="-128"/>
                            <a:ea typeface="Meiryo UI" panose="020B0604030504040204" pitchFamily="50" charset="-128"/>
                          </a:rPr>
                          <a:t>月</a:t>
                        </a:r>
                        <a:r>
                          <a:rPr lang="en-US" altLang="ja-JP" sz="900" dirty="0">
                            <a:solidFill>
                              <a:srgbClr val="FF0000"/>
                            </a:solidFill>
                            <a:latin typeface="Meiryo UI" panose="020B0604030504040204" pitchFamily="50" charset="-128"/>
                            <a:ea typeface="Meiryo UI" panose="020B0604030504040204" pitchFamily="50" charset="-128"/>
                          </a:rPr>
                          <a:t>30</a:t>
                        </a:r>
                        <a:r>
                          <a:rPr lang="ja-JP" altLang="en-US" sz="900" dirty="0">
                            <a:solidFill>
                              <a:srgbClr val="FF0000"/>
                            </a:solidFill>
                            <a:latin typeface="Meiryo UI" panose="020B0604030504040204" pitchFamily="50" charset="-128"/>
                            <a:ea typeface="Meiryo UI" panose="020B0604030504040204" pitchFamily="50" charset="-128"/>
                          </a:rPr>
                          <a:t>日までに退職した。</a:t>
                        </a:r>
                        <a:endParaRPr lang="en-US" altLang="ja-JP" sz="900" dirty="0">
                          <a:solidFill>
                            <a:srgbClr val="FF0000"/>
                          </a:solidFill>
                          <a:latin typeface="Meiryo UI" panose="020B0604030504040204" pitchFamily="50" charset="-128"/>
                          <a:ea typeface="Meiryo UI" panose="020B0604030504040204" pitchFamily="50" charset="-128"/>
                        </a:endParaRPr>
                      </a:p>
                    </p:txBody>
                  </p:sp>
                </p:grpSp>
              </p:grpSp>
              <p:sp>
                <p:nvSpPr>
                  <p:cNvPr id="128" name="テキスト ボックス 127">
                    <a:extLst>
                      <a:ext uri="{FF2B5EF4-FFF2-40B4-BE49-F238E27FC236}">
                        <a16:creationId xmlns:a16="http://schemas.microsoft.com/office/drawing/2014/main" id="{7FEA97D8-0874-416C-B872-8D57A017E66F}"/>
                      </a:ext>
                    </a:extLst>
                  </p:cNvPr>
                  <p:cNvSpPr txBox="1"/>
                  <p:nvPr/>
                </p:nvSpPr>
                <p:spPr>
                  <a:xfrm>
                    <a:off x="3356583" y="2557711"/>
                    <a:ext cx="584574" cy="230832"/>
                  </a:xfrm>
                  <a:prstGeom prst="rect">
                    <a:avLst/>
                  </a:prstGeom>
                  <a:solidFill>
                    <a:schemeClr val="accent1">
                      <a:lumMod val="20000"/>
                      <a:lumOff val="80000"/>
                    </a:schemeClr>
                  </a:solidFill>
                  <a:ln>
                    <a:solidFill>
                      <a:schemeClr val="accent1"/>
                    </a:solidFill>
                  </a:ln>
                </p:spPr>
                <p:txBody>
                  <a:bodyPr vert="horz" wrap="square" rtlCol="0">
                    <a:spAutoFit/>
                  </a:bodyPr>
                  <a:lstStyle/>
                  <a:p>
                    <a:r>
                      <a:rPr kumimoji="1" lang="ja-JP" altLang="en-US" sz="900" dirty="0">
                        <a:solidFill>
                          <a:srgbClr val="FF0000"/>
                        </a:solidFill>
                        <a:latin typeface="Meiryo UI" panose="020B0604030504040204" pitchFamily="50" charset="-128"/>
                        <a:ea typeface="Meiryo UI" panose="020B0604030504040204" pitchFamily="50" charset="-128"/>
                      </a:rPr>
                      <a:t>非対象</a:t>
                    </a:r>
                  </a:p>
                </p:txBody>
              </p:sp>
            </p:grpSp>
            <p:sp>
              <p:nvSpPr>
                <p:cNvPr id="126" name="正方形/長方形 125">
                  <a:extLst>
                    <a:ext uri="{FF2B5EF4-FFF2-40B4-BE49-F238E27FC236}">
                      <a16:creationId xmlns:a16="http://schemas.microsoft.com/office/drawing/2014/main" id="{DB0389BD-C43D-42ED-9329-B3EFB818111A}"/>
                    </a:ext>
                  </a:extLst>
                </p:cNvPr>
                <p:cNvSpPr/>
                <p:nvPr/>
              </p:nvSpPr>
              <p:spPr>
                <a:xfrm>
                  <a:off x="1154545" y="2724727"/>
                  <a:ext cx="2835564" cy="172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37" name="グループ化 136">
                <a:extLst>
                  <a:ext uri="{FF2B5EF4-FFF2-40B4-BE49-F238E27FC236}">
                    <a16:creationId xmlns:a16="http://schemas.microsoft.com/office/drawing/2014/main" id="{D52A8FEB-413A-4B5D-9166-1713B25A990B}"/>
                  </a:ext>
                </a:extLst>
              </p:cNvPr>
              <p:cNvGrpSpPr/>
              <p:nvPr/>
            </p:nvGrpSpPr>
            <p:grpSpPr>
              <a:xfrm>
                <a:off x="3797011" y="4461761"/>
                <a:ext cx="2835564" cy="1727200"/>
                <a:chOff x="1154545" y="2724727"/>
                <a:chExt cx="2835564" cy="1727200"/>
              </a:xfrm>
            </p:grpSpPr>
            <p:grpSp>
              <p:nvGrpSpPr>
                <p:cNvPr id="138" name="グループ化 137">
                  <a:extLst>
                    <a:ext uri="{FF2B5EF4-FFF2-40B4-BE49-F238E27FC236}">
                      <a16:creationId xmlns:a16="http://schemas.microsoft.com/office/drawing/2014/main" id="{B60850B4-FF9E-4D34-A06F-2CF049CF6D71}"/>
                    </a:ext>
                  </a:extLst>
                </p:cNvPr>
                <p:cNvGrpSpPr/>
                <p:nvPr/>
              </p:nvGrpSpPr>
              <p:grpSpPr>
                <a:xfrm>
                  <a:off x="1210733" y="2742438"/>
                  <a:ext cx="2760902" cy="1659102"/>
                  <a:chOff x="1210733" y="2557711"/>
                  <a:chExt cx="2760902" cy="1659102"/>
                </a:xfrm>
              </p:grpSpPr>
              <p:grpSp>
                <p:nvGrpSpPr>
                  <p:cNvPr id="140" name="グループ化 139">
                    <a:extLst>
                      <a:ext uri="{FF2B5EF4-FFF2-40B4-BE49-F238E27FC236}">
                        <a16:creationId xmlns:a16="http://schemas.microsoft.com/office/drawing/2014/main" id="{7F95E6A1-589C-4D34-BEA1-51C237D73085}"/>
                      </a:ext>
                    </a:extLst>
                  </p:cNvPr>
                  <p:cNvGrpSpPr/>
                  <p:nvPr/>
                </p:nvGrpSpPr>
                <p:grpSpPr>
                  <a:xfrm>
                    <a:off x="1210733" y="2624667"/>
                    <a:ext cx="2760902" cy="1592146"/>
                    <a:chOff x="1210733" y="2624667"/>
                    <a:chExt cx="2760902" cy="1592146"/>
                  </a:xfrm>
                </p:grpSpPr>
                <p:cxnSp>
                  <p:nvCxnSpPr>
                    <p:cNvPr id="142" name="直線コネクタ 141">
                      <a:extLst>
                        <a:ext uri="{FF2B5EF4-FFF2-40B4-BE49-F238E27FC236}">
                          <a16:creationId xmlns:a16="http://schemas.microsoft.com/office/drawing/2014/main" id="{19495648-6F69-4A6C-93B6-BC54D8E32CE8}"/>
                        </a:ext>
                      </a:extLst>
                    </p:cNvPr>
                    <p:cNvCxnSpPr>
                      <a:cxnSpLocks/>
                    </p:cNvCxnSpPr>
                    <p:nvPr/>
                  </p:nvCxnSpPr>
                  <p:spPr>
                    <a:xfrm>
                      <a:off x="1583267" y="2624667"/>
                      <a:ext cx="0" cy="66040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143" name="グループ化 142">
                      <a:extLst>
                        <a:ext uri="{FF2B5EF4-FFF2-40B4-BE49-F238E27FC236}">
                          <a16:creationId xmlns:a16="http://schemas.microsoft.com/office/drawing/2014/main" id="{E05805C4-BDC9-48C2-BCC1-AA45FBC4BB45}"/>
                        </a:ext>
                      </a:extLst>
                    </p:cNvPr>
                    <p:cNvGrpSpPr/>
                    <p:nvPr/>
                  </p:nvGrpSpPr>
                  <p:grpSpPr>
                    <a:xfrm>
                      <a:off x="1210733" y="2624669"/>
                      <a:ext cx="2760902" cy="1592144"/>
                      <a:chOff x="1210733" y="2624667"/>
                      <a:chExt cx="2694898" cy="1447971"/>
                    </a:xfrm>
                  </p:grpSpPr>
                  <p:cxnSp>
                    <p:nvCxnSpPr>
                      <p:cNvPr id="144" name="直線コネクタ 143">
                        <a:extLst>
                          <a:ext uri="{FF2B5EF4-FFF2-40B4-BE49-F238E27FC236}">
                            <a16:creationId xmlns:a16="http://schemas.microsoft.com/office/drawing/2014/main" id="{23579B1E-1DCE-4F30-BC8A-79F151129781}"/>
                          </a:ext>
                        </a:extLst>
                      </p:cNvPr>
                      <p:cNvCxnSpPr>
                        <a:cxnSpLocks/>
                      </p:cNvCxnSpPr>
                      <p:nvPr/>
                    </p:nvCxnSpPr>
                    <p:spPr>
                      <a:xfrm>
                        <a:off x="1210733" y="3132667"/>
                        <a:ext cx="2694898"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45" name="直線コネクタ 144">
                        <a:extLst>
                          <a:ext uri="{FF2B5EF4-FFF2-40B4-BE49-F238E27FC236}">
                            <a16:creationId xmlns:a16="http://schemas.microsoft.com/office/drawing/2014/main" id="{13C47902-5C9F-4A10-89CD-0C8C4F29D279}"/>
                          </a:ext>
                        </a:extLst>
                      </p:cNvPr>
                      <p:cNvCxnSpPr>
                        <a:cxnSpLocks/>
                      </p:cNvCxnSpPr>
                      <p:nvPr/>
                    </p:nvCxnSpPr>
                    <p:spPr>
                      <a:xfrm>
                        <a:off x="3429000" y="2624667"/>
                        <a:ext cx="0" cy="67310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146" name="テキスト ボックス 145">
                        <a:extLst>
                          <a:ext uri="{FF2B5EF4-FFF2-40B4-BE49-F238E27FC236}">
                            <a16:creationId xmlns:a16="http://schemas.microsoft.com/office/drawing/2014/main" id="{C3875487-819F-4AD0-82AD-F8AC8354939D}"/>
                          </a:ext>
                        </a:extLst>
                      </p:cNvPr>
                      <p:cNvSpPr txBox="1"/>
                      <p:nvPr/>
                    </p:nvSpPr>
                    <p:spPr>
                      <a:xfrm>
                        <a:off x="1294221" y="3297767"/>
                        <a:ext cx="450628" cy="673100"/>
                      </a:xfrm>
                      <a:prstGeom prst="rect">
                        <a:avLst/>
                      </a:prstGeom>
                      <a:noFill/>
                      <a:ln>
                        <a:noFill/>
                      </a:ln>
                    </p:spPr>
                    <p:txBody>
                      <a:bodyPr vert="eaVert" wrap="square" rtlCol="0">
                        <a:spAutoFit/>
                      </a:bodyPr>
                      <a:lstStyle/>
                      <a:p>
                        <a:r>
                          <a:rPr kumimoji="1" lang="ja-JP" altLang="en-US" sz="900" dirty="0">
                            <a:latin typeface="Meiryo UI" panose="020B0604030504040204" pitchFamily="50" charset="-128"/>
                            <a:ea typeface="Meiryo UI" panose="020B0604030504040204" pitchFamily="50" charset="-128"/>
                          </a:rPr>
                          <a:t>資格取得</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（更新）日</a:t>
                        </a:r>
                      </a:p>
                    </p:txBody>
                  </p:sp>
                  <p:sp>
                    <p:nvSpPr>
                      <p:cNvPr id="147" name="テキスト ボックス 146">
                        <a:extLst>
                          <a:ext uri="{FF2B5EF4-FFF2-40B4-BE49-F238E27FC236}">
                            <a16:creationId xmlns:a16="http://schemas.microsoft.com/office/drawing/2014/main" id="{FB731A93-0212-483F-812A-8B6C8D69A19F}"/>
                          </a:ext>
                        </a:extLst>
                      </p:cNvPr>
                      <p:cNvSpPr txBox="1"/>
                      <p:nvPr/>
                    </p:nvSpPr>
                    <p:spPr>
                      <a:xfrm>
                        <a:off x="3132068" y="3318933"/>
                        <a:ext cx="458514" cy="753705"/>
                      </a:xfrm>
                      <a:prstGeom prst="rect">
                        <a:avLst/>
                      </a:prstGeom>
                      <a:noFill/>
                      <a:ln>
                        <a:noFill/>
                      </a:ln>
                    </p:spPr>
                    <p:txBody>
                      <a:bodyPr vert="eaVert" wrap="square" rtlCol="0">
                        <a:spAutoFit/>
                      </a:bodyPr>
                      <a:lstStyle/>
                      <a:p>
                        <a:r>
                          <a:rPr lang="ja-JP" altLang="en-US" sz="900" dirty="0">
                            <a:latin typeface="Meiryo UI" panose="020B0604030504040204" pitchFamily="50" charset="-128"/>
                            <a:ea typeface="Meiryo UI" panose="020B0604030504040204" pitchFamily="50" charset="-128"/>
                          </a:rPr>
                          <a:t>翌々年度の</a:t>
                        </a:r>
                        <a:endParaRPr lang="en-US" altLang="ja-JP" sz="900" dirty="0">
                          <a:latin typeface="Meiryo UI" panose="020B0604030504040204" pitchFamily="50" charset="-128"/>
                          <a:ea typeface="Meiryo UI" panose="020B0604030504040204" pitchFamily="50" charset="-128"/>
                        </a:endParaRPr>
                      </a:p>
                      <a:p>
                        <a:r>
                          <a:rPr lang="en-US" altLang="ja-JP" sz="900" dirty="0">
                            <a:latin typeface="Meiryo UI" panose="020B0604030504040204" pitchFamily="50" charset="-128"/>
                            <a:ea typeface="Meiryo UI" panose="020B0604030504040204" pitchFamily="50" charset="-128"/>
                          </a:rPr>
                          <a:t>3</a:t>
                        </a:r>
                        <a:r>
                          <a:rPr lang="ja-JP" altLang="en-US" sz="900" dirty="0">
                            <a:latin typeface="Meiryo UI" panose="020B0604030504040204" pitchFamily="50" charset="-128"/>
                            <a:ea typeface="Meiryo UI" panose="020B0604030504040204" pitchFamily="50" charset="-128"/>
                          </a:rPr>
                          <a:t>月</a:t>
                        </a:r>
                        <a:r>
                          <a:rPr lang="en-US" altLang="ja-JP" sz="900" dirty="0">
                            <a:latin typeface="Meiryo UI" panose="020B0604030504040204" pitchFamily="50" charset="-128"/>
                            <a:ea typeface="Meiryo UI" panose="020B0604030504040204" pitchFamily="50" charset="-128"/>
                          </a:rPr>
                          <a:t>31</a:t>
                        </a:r>
                        <a:r>
                          <a:rPr lang="ja-JP" altLang="en-US" sz="900" dirty="0">
                            <a:latin typeface="Meiryo UI" panose="020B0604030504040204" pitchFamily="50" charset="-128"/>
                            <a:ea typeface="Meiryo UI" panose="020B0604030504040204" pitchFamily="50" charset="-128"/>
                          </a:rPr>
                          <a:t>日</a:t>
                        </a:r>
                        <a:endParaRPr kumimoji="1" lang="ja-JP" altLang="en-US" sz="900" dirty="0">
                          <a:latin typeface="Meiryo UI" panose="020B0604030504040204" pitchFamily="50" charset="-128"/>
                          <a:ea typeface="Meiryo UI" panose="020B0604030504040204" pitchFamily="50" charset="-128"/>
                        </a:endParaRPr>
                      </a:p>
                    </p:txBody>
                  </p:sp>
                  <p:cxnSp>
                    <p:nvCxnSpPr>
                      <p:cNvPr id="148" name="直線矢印コネクタ 147">
                        <a:extLst>
                          <a:ext uri="{FF2B5EF4-FFF2-40B4-BE49-F238E27FC236}">
                            <a16:creationId xmlns:a16="http://schemas.microsoft.com/office/drawing/2014/main" id="{B86AEEB8-7588-4F75-A40A-31359018E5CE}"/>
                          </a:ext>
                        </a:extLst>
                      </p:cNvPr>
                      <p:cNvCxnSpPr>
                        <a:cxnSpLocks/>
                      </p:cNvCxnSpPr>
                      <p:nvPr/>
                    </p:nvCxnSpPr>
                    <p:spPr>
                      <a:xfrm>
                        <a:off x="1583266" y="2827867"/>
                        <a:ext cx="1548802" cy="0"/>
                      </a:xfrm>
                      <a:prstGeom prst="straightConnector1">
                        <a:avLst/>
                      </a:prstGeom>
                      <a:ln w="1905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49" name="テキスト ボックス 148">
                        <a:extLst>
                          <a:ext uri="{FF2B5EF4-FFF2-40B4-BE49-F238E27FC236}">
                            <a16:creationId xmlns:a16="http://schemas.microsoft.com/office/drawing/2014/main" id="{4B31E76B-B8DB-4D95-A7EF-196489B07325}"/>
                          </a:ext>
                        </a:extLst>
                      </p:cNvPr>
                      <p:cNvSpPr txBox="1"/>
                      <p:nvPr/>
                    </p:nvSpPr>
                    <p:spPr>
                      <a:xfrm>
                        <a:off x="1748923" y="2843920"/>
                        <a:ext cx="1522564" cy="335888"/>
                      </a:xfrm>
                      <a:prstGeom prst="rect">
                        <a:avLst/>
                      </a:prstGeom>
                      <a:noFill/>
                      <a:ln>
                        <a:noFill/>
                      </a:ln>
                    </p:spPr>
                    <p:txBody>
                      <a:bodyPr vert="horz" wrap="square" rtlCol="0">
                        <a:spAutoFit/>
                      </a:bodyPr>
                      <a:lstStyle/>
                      <a:p>
                        <a:r>
                          <a:rPr lang="ja-JP" altLang="en-US" sz="900" dirty="0">
                            <a:solidFill>
                              <a:srgbClr val="FF0000"/>
                            </a:solidFill>
                            <a:latin typeface="Meiryo UI" panose="020B0604030504040204" pitchFamily="50" charset="-128"/>
                            <a:ea typeface="Meiryo UI" panose="020B0604030504040204" pitchFamily="50" charset="-128"/>
                          </a:rPr>
                          <a:t>翌々年度の</a:t>
                        </a:r>
                        <a:r>
                          <a:rPr lang="en-US" altLang="ja-JP" sz="900" dirty="0">
                            <a:solidFill>
                              <a:srgbClr val="FF0000"/>
                            </a:solidFill>
                            <a:latin typeface="Meiryo UI" panose="020B0604030504040204" pitchFamily="50" charset="-128"/>
                            <a:ea typeface="Meiryo UI" panose="020B0604030504040204" pitchFamily="50" charset="-128"/>
                          </a:rPr>
                          <a:t>3</a:t>
                        </a:r>
                        <a:r>
                          <a:rPr lang="ja-JP" altLang="en-US" sz="900" dirty="0">
                            <a:solidFill>
                              <a:srgbClr val="FF0000"/>
                            </a:solidFill>
                            <a:latin typeface="Meiryo UI" panose="020B0604030504040204" pitchFamily="50" charset="-128"/>
                            <a:ea typeface="Meiryo UI" panose="020B0604030504040204" pitchFamily="50" charset="-128"/>
                          </a:rPr>
                          <a:t>月</a:t>
                        </a:r>
                        <a:r>
                          <a:rPr lang="en-US" altLang="ja-JP" sz="900" dirty="0">
                            <a:solidFill>
                              <a:srgbClr val="FF0000"/>
                            </a:solidFill>
                            <a:latin typeface="Meiryo UI" panose="020B0604030504040204" pitchFamily="50" charset="-128"/>
                            <a:ea typeface="Meiryo UI" panose="020B0604030504040204" pitchFamily="50" charset="-128"/>
                          </a:rPr>
                          <a:t>30</a:t>
                        </a:r>
                        <a:r>
                          <a:rPr lang="ja-JP" altLang="en-US" sz="900" dirty="0">
                            <a:solidFill>
                              <a:srgbClr val="FF0000"/>
                            </a:solidFill>
                            <a:latin typeface="Meiryo UI" panose="020B0604030504040204" pitchFamily="50" charset="-128"/>
                            <a:ea typeface="Meiryo UI" panose="020B0604030504040204" pitchFamily="50" charset="-128"/>
                          </a:rPr>
                          <a:t>日までに退職した。</a:t>
                        </a:r>
                        <a:endParaRPr lang="en-US" altLang="ja-JP" sz="900" dirty="0">
                          <a:solidFill>
                            <a:srgbClr val="FF0000"/>
                          </a:solidFill>
                          <a:latin typeface="Meiryo UI" panose="020B0604030504040204" pitchFamily="50" charset="-128"/>
                          <a:ea typeface="Meiryo UI" panose="020B0604030504040204" pitchFamily="50" charset="-128"/>
                        </a:endParaRPr>
                      </a:p>
                    </p:txBody>
                  </p:sp>
                </p:grpSp>
              </p:grpSp>
              <p:sp>
                <p:nvSpPr>
                  <p:cNvPr id="141" name="テキスト ボックス 140">
                    <a:extLst>
                      <a:ext uri="{FF2B5EF4-FFF2-40B4-BE49-F238E27FC236}">
                        <a16:creationId xmlns:a16="http://schemas.microsoft.com/office/drawing/2014/main" id="{411D1AEC-E2A5-4E42-9305-37921735F025}"/>
                      </a:ext>
                    </a:extLst>
                  </p:cNvPr>
                  <p:cNvSpPr txBox="1"/>
                  <p:nvPr/>
                </p:nvSpPr>
                <p:spPr>
                  <a:xfrm>
                    <a:off x="3356583" y="2557711"/>
                    <a:ext cx="584574" cy="230832"/>
                  </a:xfrm>
                  <a:prstGeom prst="rect">
                    <a:avLst/>
                  </a:prstGeom>
                  <a:solidFill>
                    <a:schemeClr val="accent1">
                      <a:lumMod val="20000"/>
                      <a:lumOff val="80000"/>
                    </a:schemeClr>
                  </a:solidFill>
                  <a:ln>
                    <a:solidFill>
                      <a:schemeClr val="accent1"/>
                    </a:solidFill>
                  </a:ln>
                </p:spPr>
                <p:txBody>
                  <a:bodyPr vert="horz" wrap="square" rtlCol="0">
                    <a:spAutoFit/>
                  </a:bodyPr>
                  <a:lstStyle/>
                  <a:p>
                    <a:r>
                      <a:rPr kumimoji="1" lang="ja-JP" altLang="en-US" sz="900" dirty="0">
                        <a:solidFill>
                          <a:srgbClr val="FF0000"/>
                        </a:solidFill>
                        <a:latin typeface="Meiryo UI" panose="020B0604030504040204" pitchFamily="50" charset="-128"/>
                        <a:ea typeface="Meiryo UI" panose="020B0604030504040204" pitchFamily="50" charset="-128"/>
                      </a:rPr>
                      <a:t>非対象</a:t>
                    </a:r>
                  </a:p>
                </p:txBody>
              </p:sp>
            </p:grpSp>
            <p:sp>
              <p:nvSpPr>
                <p:cNvPr id="139" name="正方形/長方形 138">
                  <a:extLst>
                    <a:ext uri="{FF2B5EF4-FFF2-40B4-BE49-F238E27FC236}">
                      <a16:creationId xmlns:a16="http://schemas.microsoft.com/office/drawing/2014/main" id="{1572D277-99DC-49FA-845D-C812D8481DE8}"/>
                    </a:ext>
                  </a:extLst>
                </p:cNvPr>
                <p:cNvSpPr/>
                <p:nvPr/>
              </p:nvSpPr>
              <p:spPr>
                <a:xfrm>
                  <a:off x="1154545" y="2724727"/>
                  <a:ext cx="2835564" cy="172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cxnSp>
          <p:nvCxnSpPr>
            <p:cNvPr id="151" name="直線コネクタ 150">
              <a:extLst>
                <a:ext uri="{FF2B5EF4-FFF2-40B4-BE49-F238E27FC236}">
                  <a16:creationId xmlns:a16="http://schemas.microsoft.com/office/drawing/2014/main" id="{7C19016E-5144-4515-8A4E-60C035D14D83}"/>
                </a:ext>
              </a:extLst>
            </p:cNvPr>
            <p:cNvCxnSpPr>
              <a:cxnSpLocks/>
            </p:cNvCxnSpPr>
            <p:nvPr/>
          </p:nvCxnSpPr>
          <p:spPr>
            <a:xfrm>
              <a:off x="2397959" y="2642465"/>
              <a:ext cx="0" cy="74012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152" name="テキスト ボックス 151">
              <a:extLst>
                <a:ext uri="{FF2B5EF4-FFF2-40B4-BE49-F238E27FC236}">
                  <a16:creationId xmlns:a16="http://schemas.microsoft.com/office/drawing/2014/main" id="{3EDFB52C-AB1F-4EC1-9D57-98747F3F6D27}"/>
                </a:ext>
              </a:extLst>
            </p:cNvPr>
            <p:cNvSpPr txBox="1"/>
            <p:nvPr/>
          </p:nvSpPr>
          <p:spPr>
            <a:xfrm>
              <a:off x="2240334" y="3405860"/>
              <a:ext cx="323165" cy="828751"/>
            </a:xfrm>
            <a:prstGeom prst="rect">
              <a:avLst/>
            </a:prstGeom>
            <a:noFill/>
            <a:ln>
              <a:noFill/>
            </a:ln>
          </p:spPr>
          <p:txBody>
            <a:bodyPr vert="eaVert" wrap="square" rtlCol="0">
              <a:spAutoFit/>
            </a:bodyPr>
            <a:lstStyle/>
            <a:p>
              <a:r>
                <a:rPr kumimoji="1" lang="ja-JP" altLang="en-US" sz="900" dirty="0">
                  <a:latin typeface="Meiryo UI" panose="020B0604030504040204" pitchFamily="50" charset="-128"/>
                  <a:ea typeface="Meiryo UI" panose="020B0604030504040204" pitchFamily="50" charset="-128"/>
                </a:rPr>
                <a:t>助成金申請日</a:t>
              </a:r>
            </a:p>
          </p:txBody>
        </p:sp>
        <p:cxnSp>
          <p:nvCxnSpPr>
            <p:cNvPr id="153" name="直線コネクタ 152">
              <a:extLst>
                <a:ext uri="{FF2B5EF4-FFF2-40B4-BE49-F238E27FC236}">
                  <a16:creationId xmlns:a16="http://schemas.microsoft.com/office/drawing/2014/main" id="{AA980A10-0AF1-4675-A34D-FDE8C1C705F9}"/>
                </a:ext>
              </a:extLst>
            </p:cNvPr>
            <p:cNvCxnSpPr>
              <a:cxnSpLocks/>
            </p:cNvCxnSpPr>
            <p:nvPr/>
          </p:nvCxnSpPr>
          <p:spPr>
            <a:xfrm>
              <a:off x="5248374" y="2689365"/>
              <a:ext cx="0" cy="74012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154" name="テキスト ボックス 153">
              <a:extLst>
                <a:ext uri="{FF2B5EF4-FFF2-40B4-BE49-F238E27FC236}">
                  <a16:creationId xmlns:a16="http://schemas.microsoft.com/office/drawing/2014/main" id="{44638CE2-8AB2-4B3B-B2B2-EAE5C50F0CF3}"/>
                </a:ext>
              </a:extLst>
            </p:cNvPr>
            <p:cNvSpPr txBox="1"/>
            <p:nvPr/>
          </p:nvSpPr>
          <p:spPr>
            <a:xfrm>
              <a:off x="5090749" y="3452760"/>
              <a:ext cx="323165" cy="828751"/>
            </a:xfrm>
            <a:prstGeom prst="rect">
              <a:avLst/>
            </a:prstGeom>
            <a:noFill/>
            <a:ln>
              <a:noFill/>
            </a:ln>
          </p:spPr>
          <p:txBody>
            <a:bodyPr vert="eaVert" wrap="square" rtlCol="0">
              <a:spAutoFit/>
            </a:bodyPr>
            <a:lstStyle/>
            <a:p>
              <a:r>
                <a:rPr kumimoji="1" lang="ja-JP" altLang="en-US" sz="900" dirty="0">
                  <a:latin typeface="Meiryo UI" panose="020B0604030504040204" pitchFamily="50" charset="-128"/>
                  <a:ea typeface="Meiryo UI" panose="020B0604030504040204" pitchFamily="50" charset="-128"/>
                </a:rPr>
                <a:t>助成金申請日</a:t>
              </a:r>
            </a:p>
          </p:txBody>
        </p:sp>
        <p:cxnSp>
          <p:nvCxnSpPr>
            <p:cNvPr id="155" name="直線コネクタ 154">
              <a:extLst>
                <a:ext uri="{FF2B5EF4-FFF2-40B4-BE49-F238E27FC236}">
                  <a16:creationId xmlns:a16="http://schemas.microsoft.com/office/drawing/2014/main" id="{C0FE9875-7708-4759-BB66-94A12638127B}"/>
                </a:ext>
              </a:extLst>
            </p:cNvPr>
            <p:cNvCxnSpPr>
              <a:cxnSpLocks/>
            </p:cNvCxnSpPr>
            <p:nvPr/>
          </p:nvCxnSpPr>
          <p:spPr>
            <a:xfrm>
              <a:off x="8186694" y="2702097"/>
              <a:ext cx="0" cy="74012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156" name="テキスト ボックス 155">
              <a:extLst>
                <a:ext uri="{FF2B5EF4-FFF2-40B4-BE49-F238E27FC236}">
                  <a16:creationId xmlns:a16="http://schemas.microsoft.com/office/drawing/2014/main" id="{05B04BB5-F3EA-40B1-A2DA-7D6E1CFE72AA}"/>
                </a:ext>
              </a:extLst>
            </p:cNvPr>
            <p:cNvSpPr txBox="1"/>
            <p:nvPr/>
          </p:nvSpPr>
          <p:spPr>
            <a:xfrm>
              <a:off x="8029069" y="3465492"/>
              <a:ext cx="323165" cy="828751"/>
            </a:xfrm>
            <a:prstGeom prst="rect">
              <a:avLst/>
            </a:prstGeom>
            <a:noFill/>
            <a:ln>
              <a:noFill/>
            </a:ln>
          </p:spPr>
          <p:txBody>
            <a:bodyPr vert="eaVert" wrap="square" rtlCol="0">
              <a:spAutoFit/>
            </a:bodyPr>
            <a:lstStyle/>
            <a:p>
              <a:r>
                <a:rPr kumimoji="1" lang="ja-JP" altLang="en-US" sz="900" dirty="0">
                  <a:latin typeface="Meiryo UI" panose="020B0604030504040204" pitchFamily="50" charset="-128"/>
                  <a:ea typeface="Meiryo UI" panose="020B0604030504040204" pitchFamily="50" charset="-128"/>
                </a:rPr>
                <a:t>助成金申請日</a:t>
              </a:r>
            </a:p>
          </p:txBody>
        </p:sp>
        <p:cxnSp>
          <p:nvCxnSpPr>
            <p:cNvPr id="157" name="直線コネクタ 156">
              <a:extLst>
                <a:ext uri="{FF2B5EF4-FFF2-40B4-BE49-F238E27FC236}">
                  <a16:creationId xmlns:a16="http://schemas.microsoft.com/office/drawing/2014/main" id="{B7347D11-FD08-4162-9416-E9E6B2918508}"/>
                </a:ext>
              </a:extLst>
            </p:cNvPr>
            <p:cNvCxnSpPr>
              <a:cxnSpLocks/>
            </p:cNvCxnSpPr>
            <p:nvPr/>
          </p:nvCxnSpPr>
          <p:spPr>
            <a:xfrm>
              <a:off x="5198687" y="4553574"/>
              <a:ext cx="0" cy="74012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158" name="テキスト ボックス 157">
              <a:extLst>
                <a:ext uri="{FF2B5EF4-FFF2-40B4-BE49-F238E27FC236}">
                  <a16:creationId xmlns:a16="http://schemas.microsoft.com/office/drawing/2014/main" id="{AFC0CEBC-852B-4043-9E08-F5139F41821B}"/>
                </a:ext>
              </a:extLst>
            </p:cNvPr>
            <p:cNvSpPr txBox="1"/>
            <p:nvPr/>
          </p:nvSpPr>
          <p:spPr>
            <a:xfrm>
              <a:off x="5041062" y="5316969"/>
              <a:ext cx="323165" cy="828751"/>
            </a:xfrm>
            <a:prstGeom prst="rect">
              <a:avLst/>
            </a:prstGeom>
            <a:noFill/>
            <a:ln>
              <a:noFill/>
            </a:ln>
          </p:spPr>
          <p:txBody>
            <a:bodyPr vert="eaVert" wrap="square" rtlCol="0">
              <a:spAutoFit/>
            </a:bodyPr>
            <a:lstStyle/>
            <a:p>
              <a:r>
                <a:rPr kumimoji="1" lang="ja-JP" altLang="en-US" sz="900" dirty="0">
                  <a:latin typeface="Meiryo UI" panose="020B0604030504040204" pitchFamily="50" charset="-128"/>
                  <a:ea typeface="Meiryo UI" panose="020B0604030504040204" pitchFamily="50" charset="-128"/>
                </a:rPr>
                <a:t>助成金申請日</a:t>
              </a:r>
            </a:p>
          </p:txBody>
        </p:sp>
        <p:cxnSp>
          <p:nvCxnSpPr>
            <p:cNvPr id="159" name="直線コネクタ 158">
              <a:extLst>
                <a:ext uri="{FF2B5EF4-FFF2-40B4-BE49-F238E27FC236}">
                  <a16:creationId xmlns:a16="http://schemas.microsoft.com/office/drawing/2014/main" id="{EED3F4B7-A399-4516-9923-B5A25846B9EE}"/>
                </a:ext>
              </a:extLst>
            </p:cNvPr>
            <p:cNvCxnSpPr>
              <a:cxnSpLocks/>
            </p:cNvCxnSpPr>
            <p:nvPr/>
          </p:nvCxnSpPr>
          <p:spPr>
            <a:xfrm>
              <a:off x="2231819" y="4550241"/>
              <a:ext cx="0" cy="74012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160" name="テキスト ボックス 159">
              <a:extLst>
                <a:ext uri="{FF2B5EF4-FFF2-40B4-BE49-F238E27FC236}">
                  <a16:creationId xmlns:a16="http://schemas.microsoft.com/office/drawing/2014/main" id="{849FCADB-8FAF-4B65-997F-DBE9CAD2FAA2}"/>
                </a:ext>
              </a:extLst>
            </p:cNvPr>
            <p:cNvSpPr txBox="1"/>
            <p:nvPr/>
          </p:nvSpPr>
          <p:spPr>
            <a:xfrm>
              <a:off x="2074194" y="5313636"/>
              <a:ext cx="323165" cy="828751"/>
            </a:xfrm>
            <a:prstGeom prst="rect">
              <a:avLst/>
            </a:prstGeom>
            <a:noFill/>
            <a:ln>
              <a:noFill/>
            </a:ln>
          </p:spPr>
          <p:txBody>
            <a:bodyPr vert="eaVert" wrap="square" rtlCol="0">
              <a:spAutoFit/>
            </a:bodyPr>
            <a:lstStyle/>
            <a:p>
              <a:r>
                <a:rPr kumimoji="1" lang="ja-JP" altLang="en-US" sz="900" dirty="0">
                  <a:latin typeface="Meiryo UI" panose="020B0604030504040204" pitchFamily="50" charset="-128"/>
                  <a:ea typeface="Meiryo UI" panose="020B0604030504040204" pitchFamily="50" charset="-128"/>
                </a:rPr>
                <a:t>助成金申請日</a:t>
              </a:r>
            </a:p>
          </p:txBody>
        </p:sp>
      </p:grpSp>
      <p:sp>
        <p:nvSpPr>
          <p:cNvPr id="81" name="テキスト ボックス 80">
            <a:extLst>
              <a:ext uri="{FF2B5EF4-FFF2-40B4-BE49-F238E27FC236}">
                <a16:creationId xmlns:a16="http://schemas.microsoft.com/office/drawing/2014/main" id="{486622C1-C5F1-4087-B9E9-07C5142987B6}"/>
              </a:ext>
            </a:extLst>
          </p:cNvPr>
          <p:cNvSpPr txBox="1"/>
          <p:nvPr/>
        </p:nvSpPr>
        <p:spPr>
          <a:xfrm>
            <a:off x="6803926" y="4102875"/>
            <a:ext cx="5019807" cy="2585323"/>
          </a:xfrm>
          <a:prstGeom prst="rect">
            <a:avLst/>
          </a:prstGeom>
          <a:solidFill>
            <a:srgbClr val="FFFF00"/>
          </a:solidFill>
          <a:ln>
            <a:noFill/>
          </a:ln>
        </p:spPr>
        <p:txBody>
          <a:bodyPr vert="horz" wrap="square" rtlCol="0">
            <a:spAutoFit/>
          </a:bodyPr>
          <a:lstStyle/>
          <a:p>
            <a:pPr marL="0" indent="0">
              <a:buFont typeface="Arial" panose="020B0604020202020204" pitchFamily="34" charset="0"/>
              <a:buNone/>
            </a:pPr>
            <a:r>
              <a:rPr lang="ja-JP" altLang="en-US" dirty="0">
                <a:latin typeface="Meiryo UI" panose="020B0604030504040204" pitchFamily="50" charset="-128"/>
                <a:ea typeface="Meiryo UI" panose="020B0604030504040204" pitchFamily="50" charset="-128"/>
              </a:rPr>
              <a:t>（例）</a:t>
            </a:r>
            <a:r>
              <a:rPr lang="ja-JP" altLang="en-US" sz="1800" dirty="0">
                <a:highlight>
                  <a:srgbClr val="FFFF00"/>
                </a:highlight>
                <a:latin typeface="Meiryo UI" panose="020B0604030504040204" pitchFamily="50" charset="-128"/>
                <a:ea typeface="Meiryo UI" panose="020B0604030504040204" pitchFamily="50" charset="-128"/>
              </a:rPr>
              <a:t>翌々年度の</a:t>
            </a:r>
            <a:r>
              <a:rPr lang="en-US" altLang="ja-JP" sz="1800" dirty="0">
                <a:highlight>
                  <a:srgbClr val="FFFF00"/>
                </a:highlight>
                <a:latin typeface="Meiryo UI" panose="020B0604030504040204" pitchFamily="50" charset="-128"/>
                <a:ea typeface="Meiryo UI" panose="020B0604030504040204" pitchFamily="50" charset="-128"/>
              </a:rPr>
              <a:t>3</a:t>
            </a:r>
            <a:r>
              <a:rPr lang="ja-JP" altLang="en-US" sz="1800" dirty="0">
                <a:highlight>
                  <a:srgbClr val="FFFF00"/>
                </a:highlight>
                <a:latin typeface="Meiryo UI" panose="020B0604030504040204" pitchFamily="50" charset="-128"/>
                <a:ea typeface="Meiryo UI" panose="020B0604030504040204" pitchFamily="50" charset="-128"/>
              </a:rPr>
              <a:t>月</a:t>
            </a:r>
            <a:r>
              <a:rPr lang="en-US" altLang="ja-JP" sz="1800" dirty="0">
                <a:highlight>
                  <a:srgbClr val="FFFF00"/>
                </a:highlight>
                <a:latin typeface="Meiryo UI" panose="020B0604030504040204" pitchFamily="50" charset="-128"/>
                <a:ea typeface="Meiryo UI" panose="020B0604030504040204" pitchFamily="50" charset="-128"/>
              </a:rPr>
              <a:t>31</a:t>
            </a:r>
            <a:r>
              <a:rPr lang="ja-JP" altLang="en-US" sz="1800" dirty="0">
                <a:highlight>
                  <a:srgbClr val="FFFF00"/>
                </a:highlight>
                <a:latin typeface="Meiryo UI" panose="020B0604030504040204" pitchFamily="50" charset="-128"/>
                <a:ea typeface="Meiryo UI" panose="020B0604030504040204" pitchFamily="50" charset="-128"/>
              </a:rPr>
              <a:t>日とは，以下の通り</a:t>
            </a:r>
            <a:endParaRPr lang="en-US" altLang="ja-JP" sz="1800" dirty="0">
              <a:highlight>
                <a:srgbClr val="FFFF00"/>
              </a:highlight>
              <a:latin typeface="Meiryo UI" panose="020B0604030504040204" pitchFamily="50" charset="-128"/>
              <a:ea typeface="Meiryo UI" panose="020B0604030504040204" pitchFamily="50" charset="-128"/>
            </a:endParaRPr>
          </a:p>
          <a:p>
            <a:pPr marL="0" indent="0">
              <a:buFont typeface="Arial" panose="020B0604020202020204" pitchFamily="34" charset="0"/>
              <a:buNone/>
            </a:pPr>
            <a:r>
              <a:rPr lang="ja-JP" altLang="en-US" dirty="0">
                <a:highlight>
                  <a:srgbClr val="FFFF00"/>
                </a:highlight>
                <a:latin typeface="Meiryo UI" panose="020B0604030504040204" pitchFamily="50" charset="-128"/>
                <a:ea typeface="Meiryo UI" panose="020B0604030504040204" pitchFamily="50" charset="-128"/>
              </a:rPr>
              <a:t>・令和</a:t>
            </a:r>
            <a:r>
              <a:rPr lang="en-US" altLang="ja-JP" dirty="0">
                <a:highlight>
                  <a:srgbClr val="FFFF00"/>
                </a:highlight>
                <a:latin typeface="Meiryo UI" panose="020B0604030504040204" pitchFamily="50" charset="-128"/>
                <a:ea typeface="Meiryo UI" panose="020B0604030504040204" pitchFamily="50" charset="-128"/>
              </a:rPr>
              <a:t>6</a:t>
            </a:r>
            <a:r>
              <a:rPr lang="ja-JP" altLang="en-US" dirty="0">
                <a:highlight>
                  <a:srgbClr val="FFFF00"/>
                </a:highlight>
                <a:latin typeface="Meiryo UI" panose="020B0604030504040204" pitchFamily="50" charset="-128"/>
                <a:ea typeface="Meiryo UI" panose="020B0604030504040204" pitchFamily="50" charset="-128"/>
              </a:rPr>
              <a:t>年</a:t>
            </a:r>
            <a:r>
              <a:rPr lang="en-US" altLang="ja-JP" dirty="0">
                <a:highlight>
                  <a:srgbClr val="FFFF00"/>
                </a:highlight>
                <a:latin typeface="Meiryo UI" panose="020B0604030504040204" pitchFamily="50" charset="-128"/>
                <a:ea typeface="Meiryo UI" panose="020B0604030504040204" pitchFamily="50" charset="-128"/>
              </a:rPr>
              <a:t>1</a:t>
            </a:r>
            <a:r>
              <a:rPr lang="ja-JP" altLang="en-US" dirty="0">
                <a:highlight>
                  <a:srgbClr val="FFFF00"/>
                </a:highlight>
                <a:latin typeface="Meiryo UI" panose="020B0604030504040204" pitchFamily="50" charset="-128"/>
                <a:ea typeface="Meiryo UI" panose="020B0604030504040204" pitchFamily="50" charset="-128"/>
              </a:rPr>
              <a:t>月</a:t>
            </a:r>
            <a:r>
              <a:rPr lang="en-US" altLang="ja-JP" dirty="0">
                <a:highlight>
                  <a:srgbClr val="FFFF00"/>
                </a:highlight>
                <a:latin typeface="Meiryo UI" panose="020B0604030504040204" pitchFamily="50" charset="-128"/>
                <a:ea typeface="Meiryo UI" panose="020B0604030504040204" pitchFamily="50" charset="-128"/>
              </a:rPr>
              <a:t>20</a:t>
            </a:r>
            <a:r>
              <a:rPr lang="ja-JP" altLang="en-US" dirty="0">
                <a:highlight>
                  <a:srgbClr val="FFFF00"/>
                </a:highlight>
                <a:latin typeface="Meiryo UI" panose="020B0604030504040204" pitchFamily="50" charset="-128"/>
                <a:ea typeface="Meiryo UI" panose="020B0604030504040204" pitchFamily="50" charset="-128"/>
              </a:rPr>
              <a:t>日資格取得（更新）した場合</a:t>
            </a:r>
            <a:endParaRPr lang="en-US" altLang="ja-JP" dirty="0">
              <a:highlight>
                <a:srgbClr val="FFFF00"/>
              </a:highlight>
              <a:latin typeface="Meiryo UI" panose="020B0604030504040204" pitchFamily="50" charset="-128"/>
              <a:ea typeface="Meiryo UI" panose="020B0604030504040204" pitchFamily="50" charset="-128"/>
            </a:endParaRPr>
          </a:p>
          <a:p>
            <a:pPr marL="0" indent="0">
              <a:buFont typeface="Arial" panose="020B0604020202020204" pitchFamily="34" charset="0"/>
              <a:buNone/>
            </a:pPr>
            <a:r>
              <a:rPr lang="ja-JP" altLang="en-US" sz="1800" dirty="0">
                <a:highlight>
                  <a:srgbClr val="FFFF00"/>
                </a:highlight>
                <a:latin typeface="Meiryo UI" panose="020B0604030504040204" pitchFamily="50" charset="-128"/>
                <a:ea typeface="Meiryo UI" panose="020B0604030504040204" pitchFamily="50" charset="-128"/>
              </a:rPr>
              <a:t>　→　資格取得は令和５年度</a:t>
            </a:r>
            <a:r>
              <a:rPr lang="ja-JP" altLang="en-US" dirty="0">
                <a:highlight>
                  <a:srgbClr val="FFFF00"/>
                </a:highlight>
                <a:latin typeface="Meiryo UI" panose="020B0604030504040204" pitchFamily="50" charset="-128"/>
                <a:ea typeface="Meiryo UI" panose="020B0604030504040204" pitchFamily="50" charset="-128"/>
              </a:rPr>
              <a:t>　</a:t>
            </a:r>
            <a:endParaRPr lang="en-US" altLang="ja-JP" dirty="0">
              <a:highlight>
                <a:srgbClr val="FFFF00"/>
              </a:highlight>
              <a:latin typeface="Meiryo UI" panose="020B0604030504040204" pitchFamily="50" charset="-128"/>
              <a:ea typeface="Meiryo UI" panose="020B0604030504040204" pitchFamily="50" charset="-128"/>
            </a:endParaRPr>
          </a:p>
          <a:p>
            <a:pPr marL="0" indent="0">
              <a:buFont typeface="Arial" panose="020B0604020202020204" pitchFamily="34" charset="0"/>
              <a:buNone/>
            </a:pPr>
            <a:r>
              <a:rPr lang="ja-JP" altLang="en-US" dirty="0">
                <a:highlight>
                  <a:srgbClr val="FFFF00"/>
                </a:highlight>
                <a:latin typeface="Meiryo UI" panose="020B0604030504040204" pitchFamily="50" charset="-128"/>
                <a:ea typeface="Meiryo UI" panose="020B0604030504040204" pitchFamily="50" charset="-128"/>
              </a:rPr>
              <a:t>　→　翌々年度は令和７年度　</a:t>
            </a:r>
            <a:endParaRPr lang="en-US" altLang="ja-JP" dirty="0">
              <a:highlight>
                <a:srgbClr val="FFFF00"/>
              </a:highlight>
              <a:latin typeface="Meiryo UI" panose="020B0604030504040204" pitchFamily="50" charset="-128"/>
              <a:ea typeface="Meiryo UI" panose="020B0604030504040204" pitchFamily="50" charset="-128"/>
            </a:endParaRPr>
          </a:p>
          <a:p>
            <a:pPr marL="0" indent="0">
              <a:buFont typeface="Arial" panose="020B0604020202020204" pitchFamily="34" charset="0"/>
              <a:buNone/>
            </a:pPr>
            <a:r>
              <a:rPr lang="ja-JP" altLang="en-US" sz="1800" dirty="0">
                <a:highlight>
                  <a:srgbClr val="FFFF00"/>
                </a:highlight>
                <a:latin typeface="Meiryo UI" panose="020B0604030504040204" pitchFamily="50" charset="-128"/>
                <a:ea typeface="Meiryo UI" panose="020B0604030504040204" pitchFamily="50" charset="-128"/>
              </a:rPr>
              <a:t>　→　令和</a:t>
            </a:r>
            <a:r>
              <a:rPr lang="en-US" altLang="ja-JP" sz="1800" dirty="0">
                <a:highlight>
                  <a:srgbClr val="FFFF00"/>
                </a:highlight>
                <a:latin typeface="Meiryo UI" panose="020B0604030504040204" pitchFamily="50" charset="-128"/>
                <a:ea typeface="Meiryo UI" panose="020B0604030504040204" pitchFamily="50" charset="-128"/>
              </a:rPr>
              <a:t>8</a:t>
            </a:r>
            <a:r>
              <a:rPr lang="ja-JP" altLang="en-US" sz="1800" dirty="0">
                <a:highlight>
                  <a:srgbClr val="FFFF00"/>
                </a:highlight>
                <a:latin typeface="Meiryo UI" panose="020B0604030504040204" pitchFamily="50" charset="-128"/>
                <a:ea typeface="Meiryo UI" panose="020B0604030504040204" pitchFamily="50" charset="-128"/>
              </a:rPr>
              <a:t>年</a:t>
            </a:r>
            <a:r>
              <a:rPr lang="en-US" altLang="ja-JP" sz="1800" dirty="0">
                <a:highlight>
                  <a:srgbClr val="FFFF00"/>
                </a:highlight>
                <a:latin typeface="Meiryo UI" panose="020B0604030504040204" pitchFamily="50" charset="-128"/>
                <a:ea typeface="Meiryo UI" panose="020B0604030504040204" pitchFamily="50" charset="-128"/>
              </a:rPr>
              <a:t>3</a:t>
            </a:r>
            <a:r>
              <a:rPr lang="ja-JP" altLang="en-US" sz="1800" dirty="0">
                <a:highlight>
                  <a:srgbClr val="FFFF00"/>
                </a:highlight>
                <a:latin typeface="Meiryo UI" panose="020B0604030504040204" pitchFamily="50" charset="-128"/>
                <a:ea typeface="Meiryo UI" panose="020B0604030504040204" pitchFamily="50" charset="-128"/>
              </a:rPr>
              <a:t>月</a:t>
            </a:r>
            <a:r>
              <a:rPr lang="en-US" altLang="ja-JP" sz="1800" dirty="0">
                <a:highlight>
                  <a:srgbClr val="FFFF00"/>
                </a:highlight>
                <a:latin typeface="Meiryo UI" panose="020B0604030504040204" pitchFamily="50" charset="-128"/>
                <a:ea typeface="Meiryo UI" panose="020B0604030504040204" pitchFamily="50" charset="-128"/>
              </a:rPr>
              <a:t>31</a:t>
            </a:r>
            <a:r>
              <a:rPr lang="ja-JP" altLang="en-US" sz="1800" dirty="0">
                <a:highlight>
                  <a:srgbClr val="FFFF00"/>
                </a:highlight>
                <a:latin typeface="Meiryo UI" panose="020B0604030504040204" pitchFamily="50" charset="-128"/>
                <a:ea typeface="Meiryo UI" panose="020B0604030504040204" pitchFamily="50" charset="-128"/>
              </a:rPr>
              <a:t>日まで勤務継続が必要</a:t>
            </a:r>
            <a:endParaRPr lang="en-US" altLang="ja-JP" sz="1800" dirty="0">
              <a:highlight>
                <a:srgbClr val="FFFF00"/>
              </a:highlight>
              <a:latin typeface="Meiryo UI" panose="020B0604030504040204" pitchFamily="50" charset="-128"/>
              <a:ea typeface="Meiryo UI" panose="020B0604030504040204" pitchFamily="50" charset="-128"/>
            </a:endParaRPr>
          </a:p>
          <a:p>
            <a:pPr marL="0" indent="0">
              <a:buFont typeface="Arial" panose="020B0604020202020204" pitchFamily="34" charset="0"/>
              <a:buNone/>
            </a:pPr>
            <a:r>
              <a:rPr lang="ja-JP" altLang="en-US" dirty="0">
                <a:highlight>
                  <a:srgbClr val="FFFF00"/>
                </a:highlight>
                <a:latin typeface="Meiryo UI" panose="020B0604030504040204" pitchFamily="50" charset="-128"/>
                <a:ea typeface="Meiryo UI" panose="020B0604030504040204" pitchFamily="50" charset="-128"/>
              </a:rPr>
              <a:t>・令和</a:t>
            </a:r>
            <a:r>
              <a:rPr lang="en-US" altLang="ja-JP" dirty="0">
                <a:highlight>
                  <a:srgbClr val="FFFF00"/>
                </a:highlight>
                <a:latin typeface="Meiryo UI" panose="020B0604030504040204" pitchFamily="50" charset="-128"/>
                <a:ea typeface="Meiryo UI" panose="020B0604030504040204" pitchFamily="50" charset="-128"/>
              </a:rPr>
              <a:t>6</a:t>
            </a:r>
            <a:r>
              <a:rPr lang="ja-JP" altLang="en-US" dirty="0">
                <a:highlight>
                  <a:srgbClr val="FFFF00"/>
                </a:highlight>
                <a:latin typeface="Meiryo UI" panose="020B0604030504040204" pitchFamily="50" charset="-128"/>
                <a:ea typeface="Meiryo UI" panose="020B0604030504040204" pitchFamily="50" charset="-128"/>
              </a:rPr>
              <a:t>年</a:t>
            </a:r>
            <a:r>
              <a:rPr lang="en-US" altLang="ja-JP" dirty="0">
                <a:highlight>
                  <a:srgbClr val="FFFF00"/>
                </a:highlight>
                <a:latin typeface="Meiryo UI" panose="020B0604030504040204" pitchFamily="50" charset="-128"/>
                <a:ea typeface="Meiryo UI" panose="020B0604030504040204" pitchFamily="50" charset="-128"/>
              </a:rPr>
              <a:t>10</a:t>
            </a:r>
            <a:r>
              <a:rPr lang="ja-JP" altLang="en-US" dirty="0">
                <a:highlight>
                  <a:srgbClr val="FFFF00"/>
                </a:highlight>
                <a:latin typeface="Meiryo UI" panose="020B0604030504040204" pitchFamily="50" charset="-128"/>
                <a:ea typeface="Meiryo UI" panose="020B0604030504040204" pitchFamily="50" charset="-128"/>
              </a:rPr>
              <a:t>月</a:t>
            </a:r>
            <a:r>
              <a:rPr lang="en-US" altLang="ja-JP" dirty="0">
                <a:highlight>
                  <a:srgbClr val="FFFF00"/>
                </a:highlight>
                <a:latin typeface="Meiryo UI" panose="020B0604030504040204" pitchFamily="50" charset="-128"/>
                <a:ea typeface="Meiryo UI" panose="020B0604030504040204" pitchFamily="50" charset="-128"/>
              </a:rPr>
              <a:t>10</a:t>
            </a:r>
            <a:r>
              <a:rPr lang="ja-JP" altLang="en-US" dirty="0">
                <a:highlight>
                  <a:srgbClr val="FFFF00"/>
                </a:highlight>
                <a:latin typeface="Meiryo UI" panose="020B0604030504040204" pitchFamily="50" charset="-128"/>
                <a:ea typeface="Meiryo UI" panose="020B0604030504040204" pitchFamily="50" charset="-128"/>
              </a:rPr>
              <a:t>日資格取得（更新）した場合</a:t>
            </a:r>
            <a:endParaRPr lang="en-US" altLang="ja-JP" dirty="0">
              <a:highlight>
                <a:srgbClr val="FFFF00"/>
              </a:highlight>
              <a:latin typeface="Meiryo UI" panose="020B0604030504040204" pitchFamily="50" charset="-128"/>
              <a:ea typeface="Meiryo UI" panose="020B0604030504040204" pitchFamily="50" charset="-128"/>
            </a:endParaRPr>
          </a:p>
          <a:p>
            <a:pPr marL="0" indent="0">
              <a:buFont typeface="Arial" panose="020B0604020202020204" pitchFamily="34" charset="0"/>
              <a:buNone/>
            </a:pPr>
            <a:r>
              <a:rPr lang="ja-JP" altLang="en-US" sz="1800" dirty="0">
                <a:highlight>
                  <a:srgbClr val="FFFF00"/>
                </a:highlight>
                <a:latin typeface="Meiryo UI" panose="020B0604030504040204" pitchFamily="50" charset="-128"/>
                <a:ea typeface="Meiryo UI" panose="020B0604030504040204" pitchFamily="50" charset="-128"/>
              </a:rPr>
              <a:t>　→　資格取得は令和</a:t>
            </a:r>
            <a:r>
              <a:rPr lang="en-US" altLang="ja-JP" sz="1800" dirty="0">
                <a:highlight>
                  <a:srgbClr val="FFFF00"/>
                </a:highlight>
                <a:latin typeface="Meiryo UI" panose="020B0604030504040204" pitchFamily="50" charset="-128"/>
                <a:ea typeface="Meiryo UI" panose="020B0604030504040204" pitchFamily="50" charset="-128"/>
              </a:rPr>
              <a:t>6</a:t>
            </a:r>
            <a:r>
              <a:rPr lang="ja-JP" altLang="en-US" sz="1800" dirty="0">
                <a:highlight>
                  <a:srgbClr val="FFFF00"/>
                </a:highlight>
                <a:latin typeface="Meiryo UI" panose="020B0604030504040204" pitchFamily="50" charset="-128"/>
                <a:ea typeface="Meiryo UI" panose="020B0604030504040204" pitchFamily="50" charset="-128"/>
              </a:rPr>
              <a:t>年度</a:t>
            </a:r>
            <a:r>
              <a:rPr lang="ja-JP" altLang="en-US" dirty="0">
                <a:highlight>
                  <a:srgbClr val="FFFF00"/>
                </a:highlight>
                <a:latin typeface="Meiryo UI" panose="020B0604030504040204" pitchFamily="50" charset="-128"/>
                <a:ea typeface="Meiryo UI" panose="020B0604030504040204" pitchFamily="50" charset="-128"/>
              </a:rPr>
              <a:t>　</a:t>
            </a:r>
            <a:endParaRPr lang="en-US" altLang="ja-JP" dirty="0">
              <a:highlight>
                <a:srgbClr val="FFFF00"/>
              </a:highlight>
              <a:latin typeface="Meiryo UI" panose="020B0604030504040204" pitchFamily="50" charset="-128"/>
              <a:ea typeface="Meiryo UI" panose="020B0604030504040204" pitchFamily="50" charset="-128"/>
            </a:endParaRPr>
          </a:p>
          <a:p>
            <a:pPr marL="0" indent="0">
              <a:buFont typeface="Arial" panose="020B0604020202020204" pitchFamily="34" charset="0"/>
              <a:buNone/>
            </a:pPr>
            <a:r>
              <a:rPr lang="ja-JP" altLang="en-US" dirty="0">
                <a:highlight>
                  <a:srgbClr val="FFFF00"/>
                </a:highlight>
                <a:latin typeface="Meiryo UI" panose="020B0604030504040204" pitchFamily="50" charset="-128"/>
                <a:ea typeface="Meiryo UI" panose="020B0604030504040204" pitchFamily="50" charset="-128"/>
              </a:rPr>
              <a:t>　→　翌々年度は令和</a:t>
            </a:r>
            <a:r>
              <a:rPr lang="en-US" altLang="ja-JP" dirty="0">
                <a:highlight>
                  <a:srgbClr val="FFFF00"/>
                </a:highlight>
                <a:latin typeface="Meiryo UI" panose="020B0604030504040204" pitchFamily="50" charset="-128"/>
                <a:ea typeface="Meiryo UI" panose="020B0604030504040204" pitchFamily="50" charset="-128"/>
              </a:rPr>
              <a:t>8</a:t>
            </a:r>
            <a:r>
              <a:rPr lang="ja-JP" altLang="en-US" dirty="0">
                <a:highlight>
                  <a:srgbClr val="FFFF00"/>
                </a:highlight>
                <a:latin typeface="Meiryo UI" panose="020B0604030504040204" pitchFamily="50" charset="-128"/>
                <a:ea typeface="Meiryo UI" panose="020B0604030504040204" pitchFamily="50" charset="-128"/>
              </a:rPr>
              <a:t>年度　</a:t>
            </a:r>
            <a:endParaRPr lang="en-US" altLang="ja-JP" dirty="0">
              <a:highlight>
                <a:srgbClr val="FFFF00"/>
              </a:highlight>
              <a:latin typeface="Meiryo UI" panose="020B0604030504040204" pitchFamily="50" charset="-128"/>
              <a:ea typeface="Meiryo UI" panose="020B0604030504040204" pitchFamily="50" charset="-128"/>
            </a:endParaRPr>
          </a:p>
          <a:p>
            <a:pPr marL="0" indent="0">
              <a:buFont typeface="Arial" panose="020B0604020202020204" pitchFamily="34" charset="0"/>
              <a:buNone/>
            </a:pPr>
            <a:r>
              <a:rPr lang="ja-JP" altLang="en-US" sz="1800" dirty="0">
                <a:highlight>
                  <a:srgbClr val="FFFF00"/>
                </a:highlight>
                <a:latin typeface="Meiryo UI" panose="020B0604030504040204" pitchFamily="50" charset="-128"/>
                <a:ea typeface="Meiryo UI" panose="020B0604030504040204" pitchFamily="50" charset="-128"/>
              </a:rPr>
              <a:t>　→　令和</a:t>
            </a:r>
            <a:r>
              <a:rPr lang="en-US" altLang="ja-JP" dirty="0">
                <a:highlight>
                  <a:srgbClr val="FFFF00"/>
                </a:highlight>
                <a:latin typeface="Meiryo UI" panose="020B0604030504040204" pitchFamily="50" charset="-128"/>
                <a:ea typeface="Meiryo UI" panose="020B0604030504040204" pitchFamily="50" charset="-128"/>
              </a:rPr>
              <a:t>9</a:t>
            </a:r>
            <a:r>
              <a:rPr lang="ja-JP" altLang="en-US" sz="1800" dirty="0">
                <a:highlight>
                  <a:srgbClr val="FFFF00"/>
                </a:highlight>
                <a:latin typeface="Meiryo UI" panose="020B0604030504040204" pitchFamily="50" charset="-128"/>
                <a:ea typeface="Meiryo UI" panose="020B0604030504040204" pitchFamily="50" charset="-128"/>
              </a:rPr>
              <a:t>年</a:t>
            </a:r>
            <a:r>
              <a:rPr lang="en-US" altLang="ja-JP" sz="1800" dirty="0">
                <a:highlight>
                  <a:srgbClr val="FFFF00"/>
                </a:highlight>
                <a:latin typeface="Meiryo UI" panose="020B0604030504040204" pitchFamily="50" charset="-128"/>
                <a:ea typeface="Meiryo UI" panose="020B0604030504040204" pitchFamily="50" charset="-128"/>
              </a:rPr>
              <a:t>3</a:t>
            </a:r>
            <a:r>
              <a:rPr lang="ja-JP" altLang="en-US" sz="1800" dirty="0">
                <a:highlight>
                  <a:srgbClr val="FFFF00"/>
                </a:highlight>
                <a:latin typeface="Meiryo UI" panose="020B0604030504040204" pitchFamily="50" charset="-128"/>
                <a:ea typeface="Meiryo UI" panose="020B0604030504040204" pitchFamily="50" charset="-128"/>
              </a:rPr>
              <a:t>月</a:t>
            </a:r>
            <a:r>
              <a:rPr lang="en-US" altLang="ja-JP" sz="1800" dirty="0">
                <a:highlight>
                  <a:srgbClr val="FFFF00"/>
                </a:highlight>
                <a:latin typeface="Meiryo UI" panose="020B0604030504040204" pitchFamily="50" charset="-128"/>
                <a:ea typeface="Meiryo UI" panose="020B0604030504040204" pitchFamily="50" charset="-128"/>
              </a:rPr>
              <a:t>31</a:t>
            </a:r>
            <a:r>
              <a:rPr lang="ja-JP" altLang="en-US" sz="1800" dirty="0">
                <a:highlight>
                  <a:srgbClr val="FFFF00"/>
                </a:highlight>
                <a:latin typeface="Meiryo UI" panose="020B0604030504040204" pitchFamily="50" charset="-128"/>
                <a:ea typeface="Meiryo UI" panose="020B0604030504040204" pitchFamily="50" charset="-128"/>
              </a:rPr>
              <a:t>日まで勤務継続が必要</a:t>
            </a:r>
            <a:endParaRPr lang="en-US" altLang="ja-JP" sz="1800" dirty="0">
              <a:highlight>
                <a:srgbClr val="FFFF00"/>
              </a:highlight>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0397611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6E641D7-98B9-48ED-9A95-5C8FDF84DA44}"/>
              </a:ext>
            </a:extLst>
          </p:cNvPr>
          <p:cNvSpPr>
            <a:spLocks noGrp="1"/>
          </p:cNvSpPr>
          <p:nvPr>
            <p:ph type="title"/>
          </p:nvPr>
        </p:nvSpPr>
        <p:spPr>
          <a:xfrm>
            <a:off x="838200" y="144992"/>
            <a:ext cx="10515600" cy="896408"/>
          </a:xfrm>
        </p:spPr>
        <p:txBody>
          <a:bodyPr/>
          <a:lstStyle/>
          <a:p>
            <a:r>
              <a:rPr kumimoji="1" lang="ja-JP" altLang="en-US" dirty="0">
                <a:latin typeface="Meiryo UI" panose="020B0604030504040204" pitchFamily="50" charset="-128"/>
                <a:ea typeface="Meiryo UI" panose="020B0604030504040204" pitchFamily="50" charset="-128"/>
              </a:rPr>
              <a:t>２．助成対象者要件の</a:t>
            </a:r>
            <a:r>
              <a:rPr lang="ja-JP" altLang="en-US" dirty="0">
                <a:latin typeface="Meiryo UI" panose="020B0604030504040204" pitchFamily="50" charset="-128"/>
                <a:ea typeface="Meiryo UI" panose="020B0604030504040204" pitchFamily="50" charset="-128"/>
              </a:rPr>
              <a:t>解説</a:t>
            </a:r>
            <a:endParaRPr kumimoji="1" lang="ja-JP" altLang="en-US" dirty="0">
              <a:latin typeface="Meiryo UI" panose="020B0604030504040204" pitchFamily="50" charset="-128"/>
              <a:ea typeface="Meiryo UI" panose="020B0604030504040204" pitchFamily="50" charset="-128"/>
            </a:endParaRPr>
          </a:p>
        </p:txBody>
      </p:sp>
      <p:sp>
        <p:nvSpPr>
          <p:cNvPr id="7" name="コンテンツ プレースホルダー 6">
            <a:extLst>
              <a:ext uri="{FF2B5EF4-FFF2-40B4-BE49-F238E27FC236}">
                <a16:creationId xmlns:a16="http://schemas.microsoft.com/office/drawing/2014/main" id="{C09491CA-5F7D-4C8C-B398-3FD6B66E9449}"/>
              </a:ext>
            </a:extLst>
          </p:cNvPr>
          <p:cNvSpPr>
            <a:spLocks noGrp="1"/>
          </p:cNvSpPr>
          <p:nvPr>
            <p:ph idx="1"/>
          </p:nvPr>
        </p:nvSpPr>
        <p:spPr>
          <a:xfrm>
            <a:off x="838200" y="1041400"/>
            <a:ext cx="10515600" cy="1100667"/>
          </a:xfrm>
          <a:solidFill>
            <a:schemeClr val="accent1">
              <a:lumMod val="20000"/>
              <a:lumOff val="80000"/>
            </a:schemeClr>
          </a:solidFill>
        </p:spPr>
        <p:txBody>
          <a:bodyPr>
            <a:normAutofit/>
          </a:bodyPr>
          <a:lstStyle/>
          <a:p>
            <a:pPr marL="0" indent="0">
              <a:buNone/>
            </a:pPr>
            <a:r>
              <a:rPr lang="ja-JP" altLang="en-US" dirty="0">
                <a:latin typeface="Meiryo UI" panose="020B0604030504040204" pitchFamily="50" charset="-128"/>
                <a:ea typeface="Meiryo UI" panose="020B0604030504040204" pitchFamily="50" charset="-128"/>
              </a:rPr>
              <a:t>②　資格取得（更新）した日から数えて翌々年度の</a:t>
            </a:r>
            <a:r>
              <a:rPr lang="en-US" altLang="ja-JP" dirty="0">
                <a:latin typeface="Meiryo UI" panose="020B0604030504040204" pitchFamily="50" charset="-128"/>
                <a:ea typeface="Meiryo UI" panose="020B0604030504040204" pitchFamily="50" charset="-128"/>
              </a:rPr>
              <a:t>3</a:t>
            </a:r>
            <a:r>
              <a:rPr lang="ja-JP" altLang="en-US" dirty="0">
                <a:latin typeface="Meiryo UI" panose="020B0604030504040204" pitchFamily="50" charset="-128"/>
                <a:ea typeface="Meiryo UI" panose="020B0604030504040204" pitchFamily="50" charset="-128"/>
              </a:rPr>
              <a:t>月</a:t>
            </a:r>
            <a:r>
              <a:rPr lang="en-US" altLang="ja-JP" dirty="0">
                <a:latin typeface="Meiryo UI" panose="020B0604030504040204" pitchFamily="50" charset="-128"/>
                <a:ea typeface="Meiryo UI" panose="020B0604030504040204" pitchFamily="50" charset="-128"/>
              </a:rPr>
              <a:t>31</a:t>
            </a:r>
            <a:r>
              <a:rPr lang="ja-JP" altLang="en-US" dirty="0">
                <a:latin typeface="Meiryo UI" panose="020B0604030504040204" pitchFamily="50" charset="-128"/>
                <a:ea typeface="Meiryo UI" panose="020B0604030504040204" pitchFamily="50" charset="-128"/>
              </a:rPr>
              <a:t>日まで退職</a:t>
            </a:r>
            <a:endParaRPr lang="en-US" altLang="ja-JP" dirty="0">
              <a:latin typeface="Meiryo UI" panose="020B0604030504040204" pitchFamily="50" charset="-128"/>
              <a:ea typeface="Meiryo UI" panose="020B0604030504040204" pitchFamily="50" charset="-128"/>
            </a:endParaRPr>
          </a:p>
          <a:p>
            <a:pPr marL="0" indent="0">
              <a:buNone/>
            </a:pPr>
            <a:r>
              <a:rPr lang="ja-JP" altLang="en-US" dirty="0">
                <a:latin typeface="Meiryo UI" panose="020B0604030504040204" pitchFamily="50" charset="-128"/>
                <a:ea typeface="Meiryo UI" panose="020B0604030504040204" pitchFamily="50" charset="-128"/>
              </a:rPr>
              <a:t>　する予定がないこと。（続き）</a:t>
            </a:r>
            <a:endParaRPr lang="en-US" altLang="ja-JP" dirty="0">
              <a:latin typeface="Meiryo UI" panose="020B0604030504040204" pitchFamily="50" charset="-128"/>
              <a:ea typeface="Meiryo UI" panose="020B0604030504040204" pitchFamily="50" charset="-128"/>
            </a:endParaRPr>
          </a:p>
        </p:txBody>
      </p:sp>
      <p:grpSp>
        <p:nvGrpSpPr>
          <p:cNvPr id="16" name="グループ化 15">
            <a:extLst>
              <a:ext uri="{FF2B5EF4-FFF2-40B4-BE49-F238E27FC236}">
                <a16:creationId xmlns:a16="http://schemas.microsoft.com/office/drawing/2014/main" id="{62BB2242-4CB2-43D1-92D5-DCA32B886F31}"/>
              </a:ext>
            </a:extLst>
          </p:cNvPr>
          <p:cNvGrpSpPr/>
          <p:nvPr/>
        </p:nvGrpSpPr>
        <p:grpSpPr>
          <a:xfrm>
            <a:off x="619493" y="2174232"/>
            <a:ext cx="5193145" cy="2284167"/>
            <a:chOff x="838199" y="2431766"/>
            <a:chExt cx="5193145" cy="2284167"/>
          </a:xfrm>
        </p:grpSpPr>
        <p:cxnSp>
          <p:nvCxnSpPr>
            <p:cNvPr id="72" name="直線矢印コネクタ 71">
              <a:extLst>
                <a:ext uri="{FF2B5EF4-FFF2-40B4-BE49-F238E27FC236}">
                  <a16:creationId xmlns:a16="http://schemas.microsoft.com/office/drawing/2014/main" id="{50F5D5D4-A5D9-406A-9775-3AB90252BA6E}"/>
                </a:ext>
              </a:extLst>
            </p:cNvPr>
            <p:cNvCxnSpPr>
              <a:cxnSpLocks/>
            </p:cNvCxnSpPr>
            <p:nvPr/>
          </p:nvCxnSpPr>
          <p:spPr>
            <a:xfrm>
              <a:off x="4037413" y="3061756"/>
              <a:ext cx="1698369" cy="0"/>
            </a:xfrm>
            <a:prstGeom prst="straightConnector1">
              <a:avLst/>
            </a:prstGeom>
            <a:ln w="19050">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74" name="テキスト ボックス 73">
              <a:extLst>
                <a:ext uri="{FF2B5EF4-FFF2-40B4-BE49-F238E27FC236}">
                  <a16:creationId xmlns:a16="http://schemas.microsoft.com/office/drawing/2014/main" id="{A1DC0B11-95EC-45FE-A944-4918CC8695DC}"/>
                </a:ext>
              </a:extLst>
            </p:cNvPr>
            <p:cNvSpPr txBox="1"/>
            <p:nvPr/>
          </p:nvSpPr>
          <p:spPr>
            <a:xfrm>
              <a:off x="1623374" y="3023528"/>
              <a:ext cx="1858733" cy="230832"/>
            </a:xfrm>
            <a:prstGeom prst="rect">
              <a:avLst/>
            </a:prstGeom>
            <a:noFill/>
            <a:ln>
              <a:noFill/>
            </a:ln>
          </p:spPr>
          <p:txBody>
            <a:bodyPr vert="horz" wrap="square" rtlCol="0">
              <a:spAutoFit/>
            </a:bodyPr>
            <a:lstStyle/>
            <a:p>
              <a:r>
                <a:rPr lang="ja-JP" altLang="en-US" sz="900" dirty="0">
                  <a:solidFill>
                    <a:srgbClr val="FF0000"/>
                  </a:solidFill>
                  <a:latin typeface="Meiryo UI" panose="020B0604030504040204" pitchFamily="50" charset="-128"/>
                  <a:ea typeface="Meiryo UI" panose="020B0604030504040204" pitchFamily="50" charset="-128"/>
                </a:rPr>
                <a:t>村内</a:t>
              </a:r>
              <a:r>
                <a:rPr lang="en-US" altLang="ja-JP" sz="900" dirty="0">
                  <a:solidFill>
                    <a:srgbClr val="FF0000"/>
                  </a:solidFill>
                  <a:latin typeface="Meiryo UI" panose="020B0604030504040204" pitchFamily="50" charset="-128"/>
                  <a:ea typeface="Meiryo UI" panose="020B0604030504040204" pitchFamily="50" charset="-128"/>
                </a:rPr>
                <a:t>A</a:t>
              </a:r>
              <a:r>
                <a:rPr lang="ja-JP" altLang="en-US" sz="900" dirty="0">
                  <a:solidFill>
                    <a:srgbClr val="FF0000"/>
                  </a:solidFill>
                  <a:latin typeface="Meiryo UI" panose="020B0604030504040204" pitchFamily="50" charset="-128"/>
                  <a:ea typeface="Meiryo UI" panose="020B0604030504040204" pitchFamily="50" charset="-128"/>
                </a:rPr>
                <a:t>居宅介護支援事業所</a:t>
              </a:r>
              <a:endParaRPr lang="en-US" altLang="ja-JP" sz="900" dirty="0">
                <a:solidFill>
                  <a:srgbClr val="FF0000"/>
                </a:solidFill>
                <a:latin typeface="Meiryo UI" panose="020B0604030504040204" pitchFamily="50" charset="-128"/>
                <a:ea typeface="Meiryo UI" panose="020B0604030504040204" pitchFamily="50" charset="-128"/>
              </a:endParaRPr>
            </a:p>
          </p:txBody>
        </p:sp>
        <p:sp>
          <p:nvSpPr>
            <p:cNvPr id="75" name="テキスト ボックス 74">
              <a:extLst>
                <a:ext uri="{FF2B5EF4-FFF2-40B4-BE49-F238E27FC236}">
                  <a16:creationId xmlns:a16="http://schemas.microsoft.com/office/drawing/2014/main" id="{370F51FF-3687-404A-8A76-203E80549045}"/>
                </a:ext>
              </a:extLst>
            </p:cNvPr>
            <p:cNvSpPr txBox="1"/>
            <p:nvPr/>
          </p:nvSpPr>
          <p:spPr>
            <a:xfrm>
              <a:off x="4007277" y="2806632"/>
              <a:ext cx="1858733" cy="230832"/>
            </a:xfrm>
            <a:prstGeom prst="rect">
              <a:avLst/>
            </a:prstGeom>
            <a:noFill/>
            <a:ln>
              <a:noFill/>
            </a:ln>
          </p:spPr>
          <p:txBody>
            <a:bodyPr vert="horz" wrap="square" rtlCol="0">
              <a:spAutoFit/>
            </a:bodyPr>
            <a:lstStyle/>
            <a:p>
              <a:r>
                <a:rPr lang="ja-JP" altLang="en-US" sz="900" dirty="0">
                  <a:solidFill>
                    <a:srgbClr val="FF0000"/>
                  </a:solidFill>
                  <a:latin typeface="Meiryo UI" panose="020B0604030504040204" pitchFamily="50" charset="-128"/>
                  <a:ea typeface="Meiryo UI" panose="020B0604030504040204" pitchFamily="50" charset="-128"/>
                </a:rPr>
                <a:t>村内</a:t>
              </a:r>
              <a:r>
                <a:rPr lang="en-US" altLang="ja-JP" sz="900" dirty="0">
                  <a:solidFill>
                    <a:srgbClr val="FF0000"/>
                  </a:solidFill>
                  <a:latin typeface="Meiryo UI" panose="020B0604030504040204" pitchFamily="50" charset="-128"/>
                  <a:ea typeface="Meiryo UI" panose="020B0604030504040204" pitchFamily="50" charset="-128"/>
                </a:rPr>
                <a:t>B</a:t>
              </a:r>
              <a:r>
                <a:rPr lang="ja-JP" altLang="en-US" sz="900" dirty="0">
                  <a:solidFill>
                    <a:srgbClr val="FF0000"/>
                  </a:solidFill>
                  <a:latin typeface="Meiryo UI" panose="020B0604030504040204" pitchFamily="50" charset="-128"/>
                  <a:ea typeface="Meiryo UI" panose="020B0604030504040204" pitchFamily="50" charset="-128"/>
                </a:rPr>
                <a:t>居宅介護支援事業所</a:t>
              </a:r>
              <a:endParaRPr lang="en-US" altLang="ja-JP" sz="900" dirty="0">
                <a:solidFill>
                  <a:srgbClr val="FF0000"/>
                </a:solidFill>
                <a:latin typeface="Meiryo UI" panose="020B0604030504040204" pitchFamily="50" charset="-128"/>
                <a:ea typeface="Meiryo UI" panose="020B0604030504040204" pitchFamily="50" charset="-128"/>
              </a:endParaRPr>
            </a:p>
          </p:txBody>
        </p:sp>
        <p:grpSp>
          <p:nvGrpSpPr>
            <p:cNvPr id="15" name="グループ化 14">
              <a:extLst>
                <a:ext uri="{FF2B5EF4-FFF2-40B4-BE49-F238E27FC236}">
                  <a16:creationId xmlns:a16="http://schemas.microsoft.com/office/drawing/2014/main" id="{43248D62-11C3-42B7-98E3-A5B816C3625E}"/>
                </a:ext>
              </a:extLst>
            </p:cNvPr>
            <p:cNvGrpSpPr/>
            <p:nvPr/>
          </p:nvGrpSpPr>
          <p:grpSpPr>
            <a:xfrm>
              <a:off x="838199" y="2431766"/>
              <a:ext cx="5193145" cy="2284167"/>
              <a:chOff x="838199" y="2431766"/>
              <a:chExt cx="5193145" cy="2284167"/>
            </a:xfrm>
          </p:grpSpPr>
          <p:grpSp>
            <p:nvGrpSpPr>
              <p:cNvPr id="25" name="グループ化 24">
                <a:extLst>
                  <a:ext uri="{FF2B5EF4-FFF2-40B4-BE49-F238E27FC236}">
                    <a16:creationId xmlns:a16="http://schemas.microsoft.com/office/drawing/2014/main" id="{F91D47AD-5A36-400A-8A89-D08E57DC9333}"/>
                  </a:ext>
                </a:extLst>
              </p:cNvPr>
              <p:cNvGrpSpPr/>
              <p:nvPr/>
            </p:nvGrpSpPr>
            <p:grpSpPr>
              <a:xfrm>
                <a:off x="838199" y="2431766"/>
                <a:ext cx="5193145" cy="2284167"/>
                <a:chOff x="1154545" y="2724727"/>
                <a:chExt cx="2835564" cy="1276117"/>
              </a:xfrm>
            </p:grpSpPr>
            <p:grpSp>
              <p:nvGrpSpPr>
                <p:cNvPr id="23" name="グループ化 22">
                  <a:extLst>
                    <a:ext uri="{FF2B5EF4-FFF2-40B4-BE49-F238E27FC236}">
                      <a16:creationId xmlns:a16="http://schemas.microsoft.com/office/drawing/2014/main" id="{D1D3EBAE-5792-40F2-B60E-0AAC4A2D3E3C}"/>
                    </a:ext>
                  </a:extLst>
                </p:cNvPr>
                <p:cNvGrpSpPr/>
                <p:nvPr/>
              </p:nvGrpSpPr>
              <p:grpSpPr>
                <a:xfrm>
                  <a:off x="1210733" y="2742437"/>
                  <a:ext cx="2760902" cy="1240460"/>
                  <a:chOff x="1210733" y="2557710"/>
                  <a:chExt cx="2760902" cy="1240460"/>
                </a:xfrm>
              </p:grpSpPr>
              <p:grpSp>
                <p:nvGrpSpPr>
                  <p:cNvPr id="20" name="グループ化 19">
                    <a:extLst>
                      <a:ext uri="{FF2B5EF4-FFF2-40B4-BE49-F238E27FC236}">
                        <a16:creationId xmlns:a16="http://schemas.microsoft.com/office/drawing/2014/main" id="{4523F474-4554-4E47-BC18-EC6996704F88}"/>
                      </a:ext>
                    </a:extLst>
                  </p:cNvPr>
                  <p:cNvGrpSpPr/>
                  <p:nvPr/>
                </p:nvGrpSpPr>
                <p:grpSpPr>
                  <a:xfrm>
                    <a:off x="1210733" y="2624667"/>
                    <a:ext cx="2760902" cy="1173503"/>
                    <a:chOff x="1210733" y="2624667"/>
                    <a:chExt cx="2760902" cy="1173503"/>
                  </a:xfrm>
                </p:grpSpPr>
                <p:cxnSp>
                  <p:nvCxnSpPr>
                    <p:cNvPr id="8" name="直線コネクタ 7">
                      <a:extLst>
                        <a:ext uri="{FF2B5EF4-FFF2-40B4-BE49-F238E27FC236}">
                          <a16:creationId xmlns:a16="http://schemas.microsoft.com/office/drawing/2014/main" id="{3290E542-B97B-4A3D-9216-C0A78F424EF2}"/>
                        </a:ext>
                      </a:extLst>
                    </p:cNvPr>
                    <p:cNvCxnSpPr>
                      <a:cxnSpLocks/>
                    </p:cNvCxnSpPr>
                    <p:nvPr/>
                  </p:nvCxnSpPr>
                  <p:spPr>
                    <a:xfrm>
                      <a:off x="1583267" y="2624667"/>
                      <a:ext cx="0" cy="66040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19" name="グループ化 18">
                      <a:extLst>
                        <a:ext uri="{FF2B5EF4-FFF2-40B4-BE49-F238E27FC236}">
                          <a16:creationId xmlns:a16="http://schemas.microsoft.com/office/drawing/2014/main" id="{C0DBB006-9C99-4C07-90E1-7B6DB11685F4}"/>
                        </a:ext>
                      </a:extLst>
                    </p:cNvPr>
                    <p:cNvGrpSpPr/>
                    <p:nvPr/>
                  </p:nvGrpSpPr>
                  <p:grpSpPr>
                    <a:xfrm>
                      <a:off x="1210733" y="2624669"/>
                      <a:ext cx="2760902" cy="1173501"/>
                      <a:chOff x="1210733" y="2624667"/>
                      <a:chExt cx="2694898" cy="1067237"/>
                    </a:xfrm>
                  </p:grpSpPr>
                  <p:cxnSp>
                    <p:nvCxnSpPr>
                      <p:cNvPr id="5" name="直線コネクタ 4">
                        <a:extLst>
                          <a:ext uri="{FF2B5EF4-FFF2-40B4-BE49-F238E27FC236}">
                            <a16:creationId xmlns:a16="http://schemas.microsoft.com/office/drawing/2014/main" id="{915DC6B5-BA62-45C2-B1A0-5BE984FE4A27}"/>
                          </a:ext>
                        </a:extLst>
                      </p:cNvPr>
                      <p:cNvCxnSpPr>
                        <a:cxnSpLocks/>
                      </p:cNvCxnSpPr>
                      <p:nvPr/>
                    </p:nvCxnSpPr>
                    <p:spPr>
                      <a:xfrm>
                        <a:off x="1210733" y="3132667"/>
                        <a:ext cx="2694898"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9" name="直線コネクタ 8">
                        <a:extLst>
                          <a:ext uri="{FF2B5EF4-FFF2-40B4-BE49-F238E27FC236}">
                            <a16:creationId xmlns:a16="http://schemas.microsoft.com/office/drawing/2014/main" id="{24932910-7023-4C50-AA37-095CC939C5F3}"/>
                          </a:ext>
                        </a:extLst>
                      </p:cNvPr>
                      <p:cNvCxnSpPr>
                        <a:cxnSpLocks/>
                      </p:cNvCxnSpPr>
                      <p:nvPr/>
                    </p:nvCxnSpPr>
                    <p:spPr>
                      <a:xfrm>
                        <a:off x="3429000" y="2624667"/>
                        <a:ext cx="0" cy="67310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10" name="テキスト ボックス 9">
                        <a:extLst>
                          <a:ext uri="{FF2B5EF4-FFF2-40B4-BE49-F238E27FC236}">
                            <a16:creationId xmlns:a16="http://schemas.microsoft.com/office/drawing/2014/main" id="{FAB39CD5-821B-476E-9106-1995D06B7366}"/>
                          </a:ext>
                        </a:extLst>
                      </p:cNvPr>
                      <p:cNvSpPr txBox="1"/>
                      <p:nvPr/>
                    </p:nvSpPr>
                    <p:spPr>
                      <a:xfrm>
                        <a:off x="1498797" y="3297768"/>
                        <a:ext cx="246052" cy="342900"/>
                      </a:xfrm>
                      <a:prstGeom prst="rect">
                        <a:avLst/>
                      </a:prstGeom>
                      <a:noFill/>
                      <a:ln>
                        <a:noFill/>
                      </a:ln>
                    </p:spPr>
                    <p:txBody>
                      <a:bodyPr vert="eaVert" wrap="square" rtlCol="0">
                        <a:spAutoFit/>
                      </a:bodyPr>
                      <a:lstStyle/>
                      <a:p>
                        <a:r>
                          <a:rPr kumimoji="1" lang="ja-JP" altLang="en-US" sz="900" dirty="0">
                            <a:latin typeface="Meiryo UI" panose="020B0604030504040204" pitchFamily="50" charset="-128"/>
                            <a:ea typeface="Meiryo UI" panose="020B0604030504040204" pitchFamily="50" charset="-128"/>
                          </a:rPr>
                          <a:t>資格取得</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（更新）日</a:t>
                        </a:r>
                      </a:p>
                    </p:txBody>
                  </p:sp>
                  <p:sp>
                    <p:nvSpPr>
                      <p:cNvPr id="11" name="テキスト ボックス 10">
                        <a:extLst>
                          <a:ext uri="{FF2B5EF4-FFF2-40B4-BE49-F238E27FC236}">
                            <a16:creationId xmlns:a16="http://schemas.microsoft.com/office/drawing/2014/main" id="{3A55CD99-73BF-4BA8-9AF8-2C7C64D7E547}"/>
                          </a:ext>
                        </a:extLst>
                      </p:cNvPr>
                      <p:cNvSpPr txBox="1"/>
                      <p:nvPr/>
                    </p:nvSpPr>
                    <p:spPr>
                      <a:xfrm>
                        <a:off x="3340224" y="3318933"/>
                        <a:ext cx="250358" cy="372971"/>
                      </a:xfrm>
                      <a:prstGeom prst="rect">
                        <a:avLst/>
                      </a:prstGeom>
                      <a:noFill/>
                      <a:ln>
                        <a:noFill/>
                      </a:ln>
                    </p:spPr>
                    <p:txBody>
                      <a:bodyPr vert="eaVert" wrap="square" rtlCol="0">
                        <a:spAutoFit/>
                      </a:bodyPr>
                      <a:lstStyle/>
                      <a:p>
                        <a:r>
                          <a:rPr lang="ja-JP" altLang="en-US" sz="900" dirty="0">
                            <a:latin typeface="Meiryo UI" panose="020B0604030504040204" pitchFamily="50" charset="-128"/>
                            <a:ea typeface="Meiryo UI" panose="020B0604030504040204" pitchFamily="50" charset="-128"/>
                          </a:rPr>
                          <a:t>翌々年度の</a:t>
                        </a:r>
                        <a:endParaRPr lang="en-US" altLang="ja-JP" sz="900" dirty="0">
                          <a:latin typeface="Meiryo UI" panose="020B0604030504040204" pitchFamily="50" charset="-128"/>
                          <a:ea typeface="Meiryo UI" panose="020B0604030504040204" pitchFamily="50" charset="-128"/>
                        </a:endParaRPr>
                      </a:p>
                      <a:p>
                        <a:r>
                          <a:rPr lang="en-US" altLang="ja-JP" sz="900" dirty="0">
                            <a:latin typeface="Meiryo UI" panose="020B0604030504040204" pitchFamily="50" charset="-128"/>
                            <a:ea typeface="Meiryo UI" panose="020B0604030504040204" pitchFamily="50" charset="-128"/>
                          </a:rPr>
                          <a:t>3</a:t>
                        </a:r>
                        <a:r>
                          <a:rPr lang="ja-JP" altLang="en-US" sz="900" dirty="0">
                            <a:latin typeface="Meiryo UI" panose="020B0604030504040204" pitchFamily="50" charset="-128"/>
                            <a:ea typeface="Meiryo UI" panose="020B0604030504040204" pitchFamily="50" charset="-128"/>
                          </a:rPr>
                          <a:t>月</a:t>
                        </a:r>
                        <a:r>
                          <a:rPr lang="en-US" altLang="ja-JP" sz="900" dirty="0">
                            <a:latin typeface="Meiryo UI" panose="020B0604030504040204" pitchFamily="50" charset="-128"/>
                            <a:ea typeface="Meiryo UI" panose="020B0604030504040204" pitchFamily="50" charset="-128"/>
                          </a:rPr>
                          <a:t>31</a:t>
                        </a:r>
                        <a:r>
                          <a:rPr lang="ja-JP" altLang="en-US" sz="900" dirty="0">
                            <a:latin typeface="Meiryo UI" panose="020B0604030504040204" pitchFamily="50" charset="-128"/>
                            <a:ea typeface="Meiryo UI" panose="020B0604030504040204" pitchFamily="50" charset="-128"/>
                          </a:rPr>
                          <a:t>日</a:t>
                        </a:r>
                        <a:endParaRPr kumimoji="1" lang="ja-JP" altLang="en-US" sz="900" dirty="0">
                          <a:latin typeface="Meiryo UI" panose="020B0604030504040204" pitchFamily="50" charset="-128"/>
                          <a:ea typeface="Meiryo UI" panose="020B0604030504040204" pitchFamily="50" charset="-128"/>
                        </a:endParaRPr>
                      </a:p>
                    </p:txBody>
                  </p:sp>
                  <p:cxnSp>
                    <p:nvCxnSpPr>
                      <p:cNvPr id="13" name="直線矢印コネクタ 12">
                        <a:extLst>
                          <a:ext uri="{FF2B5EF4-FFF2-40B4-BE49-F238E27FC236}">
                            <a16:creationId xmlns:a16="http://schemas.microsoft.com/office/drawing/2014/main" id="{16A106BE-88A8-4501-B5FE-E18F071E04DA}"/>
                          </a:ext>
                        </a:extLst>
                      </p:cNvPr>
                      <p:cNvCxnSpPr>
                        <a:cxnSpLocks/>
                      </p:cNvCxnSpPr>
                      <p:nvPr/>
                    </p:nvCxnSpPr>
                    <p:spPr>
                      <a:xfrm>
                        <a:off x="1292829" y="2996811"/>
                        <a:ext cx="1568134" cy="0"/>
                      </a:xfrm>
                      <a:prstGeom prst="straightConnector1">
                        <a:avLst/>
                      </a:prstGeom>
                      <a:ln w="19050">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18" name="テキスト ボックス 17">
                        <a:extLst>
                          <a:ext uri="{FF2B5EF4-FFF2-40B4-BE49-F238E27FC236}">
                            <a16:creationId xmlns:a16="http://schemas.microsoft.com/office/drawing/2014/main" id="{96085E42-8039-4E9C-B040-D17BD470EE28}"/>
                          </a:ext>
                        </a:extLst>
                      </p:cNvPr>
                      <p:cNvSpPr txBox="1"/>
                      <p:nvPr/>
                    </p:nvSpPr>
                    <p:spPr>
                      <a:xfrm>
                        <a:off x="1838761" y="3296941"/>
                        <a:ext cx="1522564" cy="258024"/>
                      </a:xfrm>
                      <a:prstGeom prst="rect">
                        <a:avLst/>
                      </a:prstGeom>
                      <a:noFill/>
                      <a:ln>
                        <a:noFill/>
                      </a:ln>
                    </p:spPr>
                    <p:txBody>
                      <a:bodyPr vert="horz" wrap="square" rtlCol="0">
                        <a:spAutoFit/>
                      </a:bodyPr>
                      <a:lstStyle/>
                      <a:p>
                        <a:r>
                          <a:rPr lang="ja-JP" altLang="en-US" sz="900" dirty="0">
                            <a:solidFill>
                              <a:srgbClr val="FF0000"/>
                            </a:solidFill>
                            <a:latin typeface="Meiryo UI" panose="020B0604030504040204" pitchFamily="50" charset="-128"/>
                            <a:ea typeface="Meiryo UI" panose="020B0604030504040204" pitchFamily="50" charset="-128"/>
                          </a:rPr>
                          <a:t>翌々年度の</a:t>
                        </a:r>
                        <a:r>
                          <a:rPr lang="en-US" altLang="ja-JP" sz="900" dirty="0">
                            <a:solidFill>
                              <a:srgbClr val="FF0000"/>
                            </a:solidFill>
                            <a:latin typeface="Meiryo UI" panose="020B0604030504040204" pitchFamily="50" charset="-128"/>
                            <a:ea typeface="Meiryo UI" panose="020B0604030504040204" pitchFamily="50" charset="-128"/>
                          </a:rPr>
                          <a:t>3</a:t>
                        </a:r>
                        <a:r>
                          <a:rPr lang="ja-JP" altLang="en-US" sz="900" dirty="0">
                            <a:solidFill>
                              <a:srgbClr val="FF0000"/>
                            </a:solidFill>
                            <a:latin typeface="Meiryo UI" panose="020B0604030504040204" pitchFamily="50" charset="-128"/>
                            <a:ea typeface="Meiryo UI" panose="020B0604030504040204" pitchFamily="50" charset="-128"/>
                          </a:rPr>
                          <a:t>月</a:t>
                        </a:r>
                        <a:r>
                          <a:rPr lang="en-US" altLang="ja-JP" sz="900" dirty="0">
                            <a:solidFill>
                              <a:srgbClr val="FF0000"/>
                            </a:solidFill>
                            <a:latin typeface="Meiryo UI" panose="020B0604030504040204" pitchFamily="50" charset="-128"/>
                            <a:ea typeface="Meiryo UI" panose="020B0604030504040204" pitchFamily="50" charset="-128"/>
                          </a:rPr>
                          <a:t>31</a:t>
                        </a:r>
                        <a:r>
                          <a:rPr lang="ja-JP" altLang="en-US" sz="900" dirty="0">
                            <a:solidFill>
                              <a:srgbClr val="FF0000"/>
                            </a:solidFill>
                            <a:latin typeface="Meiryo UI" panose="020B0604030504040204" pitchFamily="50" charset="-128"/>
                            <a:ea typeface="Meiryo UI" panose="020B0604030504040204" pitchFamily="50" charset="-128"/>
                          </a:rPr>
                          <a:t>日までに村内居宅介護支援事業所等に転職し，翌々年度の</a:t>
                        </a:r>
                        <a:r>
                          <a:rPr lang="en-US" altLang="ja-JP" sz="900" dirty="0">
                            <a:solidFill>
                              <a:srgbClr val="FF0000"/>
                            </a:solidFill>
                            <a:latin typeface="Meiryo UI" panose="020B0604030504040204" pitchFamily="50" charset="-128"/>
                            <a:ea typeface="Meiryo UI" panose="020B0604030504040204" pitchFamily="50" charset="-128"/>
                          </a:rPr>
                          <a:t>3</a:t>
                        </a:r>
                        <a:r>
                          <a:rPr lang="ja-JP" altLang="en-US" sz="900" dirty="0">
                            <a:solidFill>
                              <a:srgbClr val="FF0000"/>
                            </a:solidFill>
                            <a:latin typeface="Meiryo UI" panose="020B0604030504040204" pitchFamily="50" charset="-128"/>
                            <a:ea typeface="Meiryo UI" panose="020B0604030504040204" pitchFamily="50" charset="-128"/>
                          </a:rPr>
                          <a:t>月</a:t>
                        </a:r>
                        <a:r>
                          <a:rPr lang="en-US" altLang="ja-JP" sz="900" dirty="0">
                            <a:solidFill>
                              <a:srgbClr val="FF0000"/>
                            </a:solidFill>
                            <a:latin typeface="Meiryo UI" panose="020B0604030504040204" pitchFamily="50" charset="-128"/>
                            <a:ea typeface="Meiryo UI" panose="020B0604030504040204" pitchFamily="50" charset="-128"/>
                          </a:rPr>
                          <a:t>31</a:t>
                        </a:r>
                        <a:r>
                          <a:rPr lang="ja-JP" altLang="en-US" sz="900" dirty="0">
                            <a:solidFill>
                              <a:srgbClr val="FF0000"/>
                            </a:solidFill>
                            <a:latin typeface="Meiryo UI" panose="020B0604030504040204" pitchFamily="50" charset="-128"/>
                            <a:ea typeface="Meiryo UI" panose="020B0604030504040204" pitchFamily="50" charset="-128"/>
                          </a:rPr>
                          <a:t>日まで切れ目なく勤務している。</a:t>
                        </a:r>
                        <a:endParaRPr lang="en-US" altLang="ja-JP" sz="900" dirty="0">
                          <a:solidFill>
                            <a:srgbClr val="FF0000"/>
                          </a:solidFill>
                          <a:latin typeface="Meiryo UI" panose="020B0604030504040204" pitchFamily="50" charset="-128"/>
                          <a:ea typeface="Meiryo UI" panose="020B0604030504040204" pitchFamily="50" charset="-128"/>
                        </a:endParaRPr>
                      </a:p>
                    </p:txBody>
                  </p:sp>
                </p:grpSp>
              </p:grpSp>
              <p:sp>
                <p:nvSpPr>
                  <p:cNvPr id="21" name="テキスト ボックス 20">
                    <a:extLst>
                      <a:ext uri="{FF2B5EF4-FFF2-40B4-BE49-F238E27FC236}">
                        <a16:creationId xmlns:a16="http://schemas.microsoft.com/office/drawing/2014/main" id="{F5E44D7C-4BE1-4348-8064-7935B97702FF}"/>
                      </a:ext>
                    </a:extLst>
                  </p:cNvPr>
                  <p:cNvSpPr txBox="1"/>
                  <p:nvPr/>
                </p:nvSpPr>
                <p:spPr>
                  <a:xfrm>
                    <a:off x="3528780" y="2557710"/>
                    <a:ext cx="259597" cy="128961"/>
                  </a:xfrm>
                  <a:prstGeom prst="rect">
                    <a:avLst/>
                  </a:prstGeom>
                  <a:solidFill>
                    <a:srgbClr val="FFFF00"/>
                  </a:solidFill>
                  <a:ln>
                    <a:solidFill>
                      <a:schemeClr val="accent1"/>
                    </a:solidFill>
                  </a:ln>
                </p:spPr>
                <p:txBody>
                  <a:bodyPr vert="horz" wrap="square" rtlCol="0">
                    <a:spAutoFit/>
                  </a:bodyPr>
                  <a:lstStyle/>
                  <a:p>
                    <a:r>
                      <a:rPr kumimoji="1" lang="ja-JP" altLang="en-US" sz="900" dirty="0">
                        <a:solidFill>
                          <a:srgbClr val="FF0000"/>
                        </a:solidFill>
                        <a:latin typeface="Meiryo UI" panose="020B0604030504040204" pitchFamily="50" charset="-128"/>
                        <a:ea typeface="Meiryo UI" panose="020B0604030504040204" pitchFamily="50" charset="-128"/>
                      </a:rPr>
                      <a:t>対象</a:t>
                    </a:r>
                  </a:p>
                </p:txBody>
              </p:sp>
            </p:grpSp>
            <p:sp>
              <p:nvSpPr>
                <p:cNvPr id="24" name="正方形/長方形 23">
                  <a:extLst>
                    <a:ext uri="{FF2B5EF4-FFF2-40B4-BE49-F238E27FC236}">
                      <a16:creationId xmlns:a16="http://schemas.microsoft.com/office/drawing/2014/main" id="{1C1867A6-42AE-4157-AB1B-C50836129C1F}"/>
                    </a:ext>
                  </a:extLst>
                </p:cNvPr>
                <p:cNvSpPr/>
                <p:nvPr/>
              </p:nvSpPr>
              <p:spPr>
                <a:xfrm>
                  <a:off x="1154545" y="2724727"/>
                  <a:ext cx="2835564" cy="127611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77" name="直線コネクタ 76">
                <a:extLst>
                  <a:ext uri="{FF2B5EF4-FFF2-40B4-BE49-F238E27FC236}">
                    <a16:creationId xmlns:a16="http://schemas.microsoft.com/office/drawing/2014/main" id="{222F4A3E-95B0-402F-8133-C99A843F432F}"/>
                  </a:ext>
                </a:extLst>
              </p:cNvPr>
              <p:cNvCxnSpPr>
                <a:cxnSpLocks/>
              </p:cNvCxnSpPr>
              <p:nvPr/>
            </p:nvCxnSpPr>
            <p:spPr>
              <a:xfrm>
                <a:off x="4037412" y="2583315"/>
                <a:ext cx="0" cy="1324766"/>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grpSp>
      </p:grpSp>
      <p:grpSp>
        <p:nvGrpSpPr>
          <p:cNvPr id="80" name="グループ化 79">
            <a:extLst>
              <a:ext uri="{FF2B5EF4-FFF2-40B4-BE49-F238E27FC236}">
                <a16:creationId xmlns:a16="http://schemas.microsoft.com/office/drawing/2014/main" id="{24602CF5-D566-45CB-BDC5-3278CB39F59D}"/>
              </a:ext>
            </a:extLst>
          </p:cNvPr>
          <p:cNvGrpSpPr/>
          <p:nvPr/>
        </p:nvGrpSpPr>
        <p:grpSpPr>
          <a:xfrm>
            <a:off x="6122421" y="2183526"/>
            <a:ext cx="5193145" cy="2305693"/>
            <a:chOff x="838199" y="2431767"/>
            <a:chExt cx="5193145" cy="2305693"/>
          </a:xfrm>
        </p:grpSpPr>
        <p:sp>
          <p:nvSpPr>
            <p:cNvPr id="82" name="テキスト ボックス 81">
              <a:extLst>
                <a:ext uri="{FF2B5EF4-FFF2-40B4-BE49-F238E27FC236}">
                  <a16:creationId xmlns:a16="http://schemas.microsoft.com/office/drawing/2014/main" id="{8074B0B6-E849-4CF6-A139-B87E349C75DA}"/>
                </a:ext>
              </a:extLst>
            </p:cNvPr>
            <p:cNvSpPr txBox="1"/>
            <p:nvPr/>
          </p:nvSpPr>
          <p:spPr>
            <a:xfrm>
              <a:off x="940607" y="3023528"/>
              <a:ext cx="1858733" cy="230832"/>
            </a:xfrm>
            <a:prstGeom prst="rect">
              <a:avLst/>
            </a:prstGeom>
            <a:noFill/>
            <a:ln>
              <a:noFill/>
            </a:ln>
          </p:spPr>
          <p:txBody>
            <a:bodyPr vert="horz" wrap="square" rtlCol="0">
              <a:spAutoFit/>
            </a:bodyPr>
            <a:lstStyle/>
            <a:p>
              <a:r>
                <a:rPr lang="ja-JP" altLang="en-US" sz="900" dirty="0">
                  <a:solidFill>
                    <a:srgbClr val="FF0000"/>
                  </a:solidFill>
                  <a:latin typeface="Meiryo UI" panose="020B0604030504040204" pitchFamily="50" charset="-128"/>
                  <a:ea typeface="Meiryo UI" panose="020B0604030504040204" pitchFamily="50" charset="-128"/>
                </a:rPr>
                <a:t>村外</a:t>
              </a:r>
              <a:r>
                <a:rPr lang="en-US" altLang="ja-JP" sz="900" dirty="0">
                  <a:solidFill>
                    <a:srgbClr val="FF0000"/>
                  </a:solidFill>
                  <a:latin typeface="Meiryo UI" panose="020B0604030504040204" pitchFamily="50" charset="-128"/>
                  <a:ea typeface="Meiryo UI" panose="020B0604030504040204" pitchFamily="50" charset="-128"/>
                </a:rPr>
                <a:t>C</a:t>
              </a:r>
              <a:r>
                <a:rPr lang="ja-JP" altLang="en-US" sz="900" dirty="0">
                  <a:solidFill>
                    <a:srgbClr val="FF0000"/>
                  </a:solidFill>
                  <a:latin typeface="Meiryo UI" panose="020B0604030504040204" pitchFamily="50" charset="-128"/>
                  <a:ea typeface="Meiryo UI" panose="020B0604030504040204" pitchFamily="50" charset="-128"/>
                </a:rPr>
                <a:t>居宅介護支援事業所</a:t>
              </a:r>
              <a:endParaRPr lang="en-US" altLang="ja-JP" sz="900" dirty="0">
                <a:solidFill>
                  <a:srgbClr val="FF0000"/>
                </a:solidFill>
                <a:latin typeface="Meiryo UI" panose="020B0604030504040204" pitchFamily="50" charset="-128"/>
                <a:ea typeface="Meiryo UI" panose="020B0604030504040204" pitchFamily="50" charset="-128"/>
              </a:endParaRPr>
            </a:p>
          </p:txBody>
        </p:sp>
        <p:grpSp>
          <p:nvGrpSpPr>
            <p:cNvPr id="86" name="グループ化 85">
              <a:extLst>
                <a:ext uri="{FF2B5EF4-FFF2-40B4-BE49-F238E27FC236}">
                  <a16:creationId xmlns:a16="http://schemas.microsoft.com/office/drawing/2014/main" id="{43AB507F-C108-4D42-A70F-CDC5C11A98CB}"/>
                </a:ext>
              </a:extLst>
            </p:cNvPr>
            <p:cNvGrpSpPr/>
            <p:nvPr/>
          </p:nvGrpSpPr>
          <p:grpSpPr>
            <a:xfrm>
              <a:off x="838199" y="2431767"/>
              <a:ext cx="5193145" cy="2305693"/>
              <a:chOff x="838199" y="2431767"/>
              <a:chExt cx="5193145" cy="2305693"/>
            </a:xfrm>
          </p:grpSpPr>
          <p:grpSp>
            <p:nvGrpSpPr>
              <p:cNvPr id="87" name="グループ化 86">
                <a:extLst>
                  <a:ext uri="{FF2B5EF4-FFF2-40B4-BE49-F238E27FC236}">
                    <a16:creationId xmlns:a16="http://schemas.microsoft.com/office/drawing/2014/main" id="{FBC7065E-9801-4032-85C9-369A93010E78}"/>
                  </a:ext>
                </a:extLst>
              </p:cNvPr>
              <p:cNvGrpSpPr/>
              <p:nvPr/>
            </p:nvGrpSpPr>
            <p:grpSpPr>
              <a:xfrm>
                <a:off x="838199" y="2431767"/>
                <a:ext cx="5193145" cy="2305693"/>
                <a:chOff x="1154545" y="2724727"/>
                <a:chExt cx="2835564" cy="1288143"/>
              </a:xfrm>
            </p:grpSpPr>
            <p:grpSp>
              <p:nvGrpSpPr>
                <p:cNvPr id="89" name="グループ化 88">
                  <a:extLst>
                    <a:ext uri="{FF2B5EF4-FFF2-40B4-BE49-F238E27FC236}">
                      <a16:creationId xmlns:a16="http://schemas.microsoft.com/office/drawing/2014/main" id="{AD7A3A81-C37C-45EA-8CE2-71DA7D81C9BC}"/>
                    </a:ext>
                  </a:extLst>
                </p:cNvPr>
                <p:cNvGrpSpPr/>
                <p:nvPr/>
              </p:nvGrpSpPr>
              <p:grpSpPr>
                <a:xfrm>
                  <a:off x="1210733" y="2742437"/>
                  <a:ext cx="2760902" cy="1270433"/>
                  <a:chOff x="1210733" y="2557710"/>
                  <a:chExt cx="2760902" cy="1270433"/>
                </a:xfrm>
              </p:grpSpPr>
              <p:grpSp>
                <p:nvGrpSpPr>
                  <p:cNvPr id="91" name="グループ化 90">
                    <a:extLst>
                      <a:ext uri="{FF2B5EF4-FFF2-40B4-BE49-F238E27FC236}">
                        <a16:creationId xmlns:a16="http://schemas.microsoft.com/office/drawing/2014/main" id="{01DDEF85-11BD-4C78-AB2D-94FACF49BFE6}"/>
                      </a:ext>
                    </a:extLst>
                  </p:cNvPr>
                  <p:cNvGrpSpPr/>
                  <p:nvPr/>
                </p:nvGrpSpPr>
                <p:grpSpPr>
                  <a:xfrm>
                    <a:off x="1210733" y="2624667"/>
                    <a:ext cx="2760902" cy="1203476"/>
                    <a:chOff x="1210733" y="2624667"/>
                    <a:chExt cx="2760902" cy="1203476"/>
                  </a:xfrm>
                </p:grpSpPr>
                <p:cxnSp>
                  <p:nvCxnSpPr>
                    <p:cNvPr id="93" name="直線コネクタ 92">
                      <a:extLst>
                        <a:ext uri="{FF2B5EF4-FFF2-40B4-BE49-F238E27FC236}">
                          <a16:creationId xmlns:a16="http://schemas.microsoft.com/office/drawing/2014/main" id="{A8577687-9468-4C7A-957F-FFF9DF5BFB2A}"/>
                        </a:ext>
                      </a:extLst>
                    </p:cNvPr>
                    <p:cNvCxnSpPr>
                      <a:cxnSpLocks/>
                    </p:cNvCxnSpPr>
                    <p:nvPr/>
                  </p:nvCxnSpPr>
                  <p:spPr>
                    <a:xfrm>
                      <a:off x="1583267" y="2624667"/>
                      <a:ext cx="0" cy="66040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94" name="グループ化 93">
                      <a:extLst>
                        <a:ext uri="{FF2B5EF4-FFF2-40B4-BE49-F238E27FC236}">
                          <a16:creationId xmlns:a16="http://schemas.microsoft.com/office/drawing/2014/main" id="{BB741134-8C2D-4DD1-B52E-42E6BD6BE998}"/>
                        </a:ext>
                      </a:extLst>
                    </p:cNvPr>
                    <p:cNvGrpSpPr/>
                    <p:nvPr/>
                  </p:nvGrpSpPr>
                  <p:grpSpPr>
                    <a:xfrm>
                      <a:off x="1210733" y="2624670"/>
                      <a:ext cx="2760902" cy="1203473"/>
                      <a:chOff x="1210733" y="2624667"/>
                      <a:chExt cx="2694898" cy="1094495"/>
                    </a:xfrm>
                  </p:grpSpPr>
                  <p:cxnSp>
                    <p:nvCxnSpPr>
                      <p:cNvPr id="95" name="直線コネクタ 94">
                        <a:extLst>
                          <a:ext uri="{FF2B5EF4-FFF2-40B4-BE49-F238E27FC236}">
                            <a16:creationId xmlns:a16="http://schemas.microsoft.com/office/drawing/2014/main" id="{D65401E4-1511-461D-A264-D734492DD6FD}"/>
                          </a:ext>
                        </a:extLst>
                      </p:cNvPr>
                      <p:cNvCxnSpPr>
                        <a:cxnSpLocks/>
                      </p:cNvCxnSpPr>
                      <p:nvPr/>
                    </p:nvCxnSpPr>
                    <p:spPr>
                      <a:xfrm>
                        <a:off x="1210733" y="3132667"/>
                        <a:ext cx="2694898"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96" name="直線コネクタ 95">
                        <a:extLst>
                          <a:ext uri="{FF2B5EF4-FFF2-40B4-BE49-F238E27FC236}">
                            <a16:creationId xmlns:a16="http://schemas.microsoft.com/office/drawing/2014/main" id="{0FFFF65A-3988-4718-8A34-5FCCC14A93E6}"/>
                          </a:ext>
                        </a:extLst>
                      </p:cNvPr>
                      <p:cNvCxnSpPr>
                        <a:cxnSpLocks/>
                      </p:cNvCxnSpPr>
                      <p:nvPr/>
                    </p:nvCxnSpPr>
                    <p:spPr>
                      <a:xfrm>
                        <a:off x="3429000" y="2624667"/>
                        <a:ext cx="0" cy="67310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97" name="テキスト ボックス 96">
                        <a:extLst>
                          <a:ext uri="{FF2B5EF4-FFF2-40B4-BE49-F238E27FC236}">
                            <a16:creationId xmlns:a16="http://schemas.microsoft.com/office/drawing/2014/main" id="{1D3DBE5C-2BC3-4AE5-BB3B-706B710E0A01}"/>
                          </a:ext>
                        </a:extLst>
                      </p:cNvPr>
                      <p:cNvSpPr txBox="1"/>
                      <p:nvPr/>
                    </p:nvSpPr>
                    <p:spPr>
                      <a:xfrm>
                        <a:off x="1498797" y="3297768"/>
                        <a:ext cx="246052" cy="342900"/>
                      </a:xfrm>
                      <a:prstGeom prst="rect">
                        <a:avLst/>
                      </a:prstGeom>
                      <a:noFill/>
                      <a:ln>
                        <a:noFill/>
                      </a:ln>
                    </p:spPr>
                    <p:txBody>
                      <a:bodyPr vert="eaVert" wrap="square" rtlCol="0">
                        <a:spAutoFit/>
                      </a:bodyPr>
                      <a:lstStyle/>
                      <a:p>
                        <a:r>
                          <a:rPr kumimoji="1" lang="ja-JP" altLang="en-US" sz="900" dirty="0">
                            <a:latin typeface="Meiryo UI" panose="020B0604030504040204" pitchFamily="50" charset="-128"/>
                            <a:ea typeface="Meiryo UI" panose="020B0604030504040204" pitchFamily="50" charset="-128"/>
                          </a:rPr>
                          <a:t>資格取得</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（更新）日</a:t>
                        </a:r>
                      </a:p>
                    </p:txBody>
                  </p:sp>
                  <p:sp>
                    <p:nvSpPr>
                      <p:cNvPr id="98" name="テキスト ボックス 97">
                        <a:extLst>
                          <a:ext uri="{FF2B5EF4-FFF2-40B4-BE49-F238E27FC236}">
                            <a16:creationId xmlns:a16="http://schemas.microsoft.com/office/drawing/2014/main" id="{7E4DB5AC-ED28-4273-8D6F-EE19D52C870E}"/>
                          </a:ext>
                        </a:extLst>
                      </p:cNvPr>
                      <p:cNvSpPr txBox="1"/>
                      <p:nvPr/>
                    </p:nvSpPr>
                    <p:spPr>
                      <a:xfrm>
                        <a:off x="3340224" y="3318933"/>
                        <a:ext cx="250358" cy="372971"/>
                      </a:xfrm>
                      <a:prstGeom prst="rect">
                        <a:avLst/>
                      </a:prstGeom>
                      <a:noFill/>
                      <a:ln>
                        <a:noFill/>
                      </a:ln>
                    </p:spPr>
                    <p:txBody>
                      <a:bodyPr vert="eaVert" wrap="square" rtlCol="0">
                        <a:spAutoFit/>
                      </a:bodyPr>
                      <a:lstStyle/>
                      <a:p>
                        <a:r>
                          <a:rPr lang="ja-JP" altLang="en-US" sz="900" dirty="0">
                            <a:latin typeface="Meiryo UI" panose="020B0604030504040204" pitchFamily="50" charset="-128"/>
                            <a:ea typeface="Meiryo UI" panose="020B0604030504040204" pitchFamily="50" charset="-128"/>
                          </a:rPr>
                          <a:t>翌々年度の</a:t>
                        </a:r>
                        <a:endParaRPr lang="en-US" altLang="ja-JP" sz="900" dirty="0">
                          <a:latin typeface="Meiryo UI" panose="020B0604030504040204" pitchFamily="50" charset="-128"/>
                          <a:ea typeface="Meiryo UI" panose="020B0604030504040204" pitchFamily="50" charset="-128"/>
                        </a:endParaRPr>
                      </a:p>
                      <a:p>
                        <a:r>
                          <a:rPr lang="en-US" altLang="ja-JP" sz="900" dirty="0">
                            <a:latin typeface="Meiryo UI" panose="020B0604030504040204" pitchFamily="50" charset="-128"/>
                            <a:ea typeface="Meiryo UI" panose="020B0604030504040204" pitchFamily="50" charset="-128"/>
                          </a:rPr>
                          <a:t>3</a:t>
                        </a:r>
                        <a:r>
                          <a:rPr lang="ja-JP" altLang="en-US" sz="900" dirty="0">
                            <a:latin typeface="Meiryo UI" panose="020B0604030504040204" pitchFamily="50" charset="-128"/>
                            <a:ea typeface="Meiryo UI" panose="020B0604030504040204" pitchFamily="50" charset="-128"/>
                          </a:rPr>
                          <a:t>月</a:t>
                        </a:r>
                        <a:r>
                          <a:rPr lang="en-US" altLang="ja-JP" sz="900" dirty="0">
                            <a:latin typeface="Meiryo UI" panose="020B0604030504040204" pitchFamily="50" charset="-128"/>
                            <a:ea typeface="Meiryo UI" panose="020B0604030504040204" pitchFamily="50" charset="-128"/>
                          </a:rPr>
                          <a:t>31</a:t>
                        </a:r>
                        <a:r>
                          <a:rPr lang="ja-JP" altLang="en-US" sz="900" dirty="0">
                            <a:latin typeface="Meiryo UI" panose="020B0604030504040204" pitchFamily="50" charset="-128"/>
                            <a:ea typeface="Meiryo UI" panose="020B0604030504040204" pitchFamily="50" charset="-128"/>
                          </a:rPr>
                          <a:t>日</a:t>
                        </a:r>
                        <a:endParaRPr kumimoji="1" lang="ja-JP" altLang="en-US" sz="900" dirty="0">
                          <a:latin typeface="Meiryo UI" panose="020B0604030504040204" pitchFamily="50" charset="-128"/>
                          <a:ea typeface="Meiryo UI" panose="020B0604030504040204" pitchFamily="50" charset="-128"/>
                        </a:endParaRPr>
                      </a:p>
                    </p:txBody>
                  </p:sp>
                  <p:cxnSp>
                    <p:nvCxnSpPr>
                      <p:cNvPr id="110" name="直線矢印コネクタ 109">
                        <a:extLst>
                          <a:ext uri="{FF2B5EF4-FFF2-40B4-BE49-F238E27FC236}">
                            <a16:creationId xmlns:a16="http://schemas.microsoft.com/office/drawing/2014/main" id="{4AF614D1-8007-4378-A758-9C77A3E0AACE}"/>
                          </a:ext>
                        </a:extLst>
                      </p:cNvPr>
                      <p:cNvCxnSpPr>
                        <a:cxnSpLocks/>
                      </p:cNvCxnSpPr>
                      <p:nvPr/>
                    </p:nvCxnSpPr>
                    <p:spPr>
                      <a:xfrm>
                        <a:off x="1292829" y="2996811"/>
                        <a:ext cx="657593" cy="0"/>
                      </a:xfrm>
                      <a:prstGeom prst="straightConnector1">
                        <a:avLst/>
                      </a:prstGeom>
                      <a:ln w="19050">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150" name="テキスト ボックス 149">
                        <a:extLst>
                          <a:ext uri="{FF2B5EF4-FFF2-40B4-BE49-F238E27FC236}">
                            <a16:creationId xmlns:a16="http://schemas.microsoft.com/office/drawing/2014/main" id="{FE7D2FBF-509B-47CB-BB50-9FAEB7ABA4D5}"/>
                          </a:ext>
                        </a:extLst>
                      </p:cNvPr>
                      <p:cNvSpPr txBox="1"/>
                      <p:nvPr/>
                    </p:nvSpPr>
                    <p:spPr>
                      <a:xfrm>
                        <a:off x="1838761" y="3296941"/>
                        <a:ext cx="1522564" cy="422221"/>
                      </a:xfrm>
                      <a:prstGeom prst="rect">
                        <a:avLst/>
                      </a:prstGeom>
                      <a:noFill/>
                      <a:ln>
                        <a:noFill/>
                      </a:ln>
                    </p:spPr>
                    <p:txBody>
                      <a:bodyPr vert="horz" wrap="square" rtlCol="0">
                        <a:spAutoFit/>
                      </a:bodyPr>
                      <a:lstStyle/>
                      <a:p>
                        <a:r>
                          <a:rPr lang="ja-JP" altLang="en-US" sz="900" dirty="0">
                            <a:solidFill>
                              <a:srgbClr val="FF0000"/>
                            </a:solidFill>
                            <a:latin typeface="Meiryo UI" panose="020B0604030504040204" pitchFamily="50" charset="-128"/>
                            <a:ea typeface="Meiryo UI" panose="020B0604030504040204" pitchFamily="50" charset="-128"/>
                          </a:rPr>
                          <a:t>資格取得時点では</a:t>
                        </a:r>
                        <a:r>
                          <a:rPr lang="ja-JP" altLang="en-US" sz="1200" u="sng" dirty="0">
                            <a:solidFill>
                              <a:srgbClr val="FF0000"/>
                            </a:solidFill>
                            <a:latin typeface="Meiryo UI" panose="020B0604030504040204" pitchFamily="50" charset="-128"/>
                            <a:ea typeface="Meiryo UI" panose="020B0604030504040204" pitchFamily="50" charset="-128"/>
                          </a:rPr>
                          <a:t>村外の</a:t>
                        </a:r>
                        <a:r>
                          <a:rPr lang="ja-JP" altLang="en-US" sz="900" dirty="0">
                            <a:solidFill>
                              <a:srgbClr val="FF0000"/>
                            </a:solidFill>
                            <a:latin typeface="Meiryo UI" panose="020B0604030504040204" pitchFamily="50" charset="-128"/>
                            <a:ea typeface="Meiryo UI" panose="020B0604030504040204" pitchFamily="50" charset="-128"/>
                          </a:rPr>
                          <a:t>居宅介護支援事業所であったが，助成金申請日までに村内</a:t>
                        </a:r>
                        <a:r>
                          <a:rPr lang="en-US" altLang="ja-JP" sz="900" dirty="0">
                            <a:solidFill>
                              <a:srgbClr val="FF0000"/>
                            </a:solidFill>
                            <a:latin typeface="Meiryo UI" panose="020B0604030504040204" pitchFamily="50" charset="-128"/>
                            <a:ea typeface="Meiryo UI" panose="020B0604030504040204" pitchFamily="50" charset="-128"/>
                          </a:rPr>
                          <a:t>A</a:t>
                        </a:r>
                        <a:r>
                          <a:rPr lang="ja-JP" altLang="en-US" sz="900" dirty="0">
                            <a:solidFill>
                              <a:srgbClr val="FF0000"/>
                            </a:solidFill>
                            <a:latin typeface="Meiryo UI" panose="020B0604030504040204" pitchFamily="50" charset="-128"/>
                            <a:ea typeface="Meiryo UI" panose="020B0604030504040204" pitchFamily="50" charset="-128"/>
                          </a:rPr>
                          <a:t>居宅介護支援事業所で勤務を開始し，その後再度村内</a:t>
                        </a:r>
                        <a:r>
                          <a:rPr lang="en-US" altLang="ja-JP" sz="900" dirty="0">
                            <a:solidFill>
                              <a:srgbClr val="FF0000"/>
                            </a:solidFill>
                            <a:latin typeface="Meiryo UI" panose="020B0604030504040204" pitchFamily="50" charset="-128"/>
                            <a:ea typeface="Meiryo UI" panose="020B0604030504040204" pitchFamily="50" charset="-128"/>
                          </a:rPr>
                          <a:t>B</a:t>
                        </a:r>
                        <a:r>
                          <a:rPr lang="ja-JP" altLang="en-US" sz="900" dirty="0">
                            <a:solidFill>
                              <a:srgbClr val="FF0000"/>
                            </a:solidFill>
                            <a:latin typeface="Meiryo UI" panose="020B0604030504040204" pitchFamily="50" charset="-128"/>
                            <a:ea typeface="Meiryo UI" panose="020B0604030504040204" pitchFamily="50" charset="-128"/>
                          </a:rPr>
                          <a:t>居宅介護支援事業所に転職し，翌々年度の</a:t>
                        </a:r>
                        <a:r>
                          <a:rPr lang="en-US" altLang="ja-JP" sz="900" dirty="0">
                            <a:solidFill>
                              <a:srgbClr val="FF0000"/>
                            </a:solidFill>
                            <a:latin typeface="Meiryo UI" panose="020B0604030504040204" pitchFamily="50" charset="-128"/>
                            <a:ea typeface="Meiryo UI" panose="020B0604030504040204" pitchFamily="50" charset="-128"/>
                          </a:rPr>
                          <a:t>3</a:t>
                        </a:r>
                        <a:r>
                          <a:rPr lang="ja-JP" altLang="en-US" sz="900" dirty="0">
                            <a:solidFill>
                              <a:srgbClr val="FF0000"/>
                            </a:solidFill>
                            <a:latin typeface="Meiryo UI" panose="020B0604030504040204" pitchFamily="50" charset="-128"/>
                            <a:ea typeface="Meiryo UI" panose="020B0604030504040204" pitchFamily="50" charset="-128"/>
                          </a:rPr>
                          <a:t>月</a:t>
                        </a:r>
                        <a:r>
                          <a:rPr lang="en-US" altLang="ja-JP" sz="900" dirty="0">
                            <a:solidFill>
                              <a:srgbClr val="FF0000"/>
                            </a:solidFill>
                            <a:latin typeface="Meiryo UI" panose="020B0604030504040204" pitchFamily="50" charset="-128"/>
                            <a:ea typeface="Meiryo UI" panose="020B0604030504040204" pitchFamily="50" charset="-128"/>
                          </a:rPr>
                          <a:t>31</a:t>
                        </a:r>
                        <a:r>
                          <a:rPr lang="ja-JP" altLang="en-US" sz="900" dirty="0">
                            <a:solidFill>
                              <a:srgbClr val="FF0000"/>
                            </a:solidFill>
                            <a:latin typeface="Meiryo UI" panose="020B0604030504040204" pitchFamily="50" charset="-128"/>
                            <a:ea typeface="Meiryo UI" panose="020B0604030504040204" pitchFamily="50" charset="-128"/>
                          </a:rPr>
                          <a:t>日まで切れ目なく勤務している。</a:t>
                        </a:r>
                        <a:endParaRPr lang="en-US" altLang="ja-JP" sz="900" dirty="0">
                          <a:solidFill>
                            <a:srgbClr val="FF0000"/>
                          </a:solidFill>
                          <a:latin typeface="Meiryo UI" panose="020B0604030504040204" pitchFamily="50" charset="-128"/>
                          <a:ea typeface="Meiryo UI" panose="020B0604030504040204" pitchFamily="50" charset="-128"/>
                        </a:endParaRPr>
                      </a:p>
                    </p:txBody>
                  </p:sp>
                </p:grpSp>
              </p:grpSp>
              <p:sp>
                <p:nvSpPr>
                  <p:cNvPr id="92" name="テキスト ボックス 91">
                    <a:extLst>
                      <a:ext uri="{FF2B5EF4-FFF2-40B4-BE49-F238E27FC236}">
                        <a16:creationId xmlns:a16="http://schemas.microsoft.com/office/drawing/2014/main" id="{E8A681C2-AE0E-4D0B-A0A3-7E0F8399FD19}"/>
                      </a:ext>
                    </a:extLst>
                  </p:cNvPr>
                  <p:cNvSpPr txBox="1"/>
                  <p:nvPr/>
                </p:nvSpPr>
                <p:spPr>
                  <a:xfrm>
                    <a:off x="3528780" y="2557710"/>
                    <a:ext cx="259597" cy="128961"/>
                  </a:xfrm>
                  <a:prstGeom prst="rect">
                    <a:avLst/>
                  </a:prstGeom>
                  <a:solidFill>
                    <a:srgbClr val="FFFF00"/>
                  </a:solidFill>
                  <a:ln>
                    <a:solidFill>
                      <a:schemeClr val="accent1"/>
                    </a:solidFill>
                  </a:ln>
                </p:spPr>
                <p:txBody>
                  <a:bodyPr vert="horz" wrap="square" rtlCol="0">
                    <a:spAutoFit/>
                  </a:bodyPr>
                  <a:lstStyle/>
                  <a:p>
                    <a:r>
                      <a:rPr kumimoji="1" lang="ja-JP" altLang="en-US" sz="900" dirty="0">
                        <a:solidFill>
                          <a:srgbClr val="FF0000"/>
                        </a:solidFill>
                        <a:latin typeface="Meiryo UI" panose="020B0604030504040204" pitchFamily="50" charset="-128"/>
                        <a:ea typeface="Meiryo UI" panose="020B0604030504040204" pitchFamily="50" charset="-128"/>
                      </a:rPr>
                      <a:t>対象</a:t>
                    </a:r>
                  </a:p>
                </p:txBody>
              </p:sp>
            </p:grpSp>
            <p:sp>
              <p:nvSpPr>
                <p:cNvPr id="90" name="正方形/長方形 89">
                  <a:extLst>
                    <a:ext uri="{FF2B5EF4-FFF2-40B4-BE49-F238E27FC236}">
                      <a16:creationId xmlns:a16="http://schemas.microsoft.com/office/drawing/2014/main" id="{3683EC65-49CF-46F9-A93C-9E3E2C94A0AE}"/>
                    </a:ext>
                  </a:extLst>
                </p:cNvPr>
                <p:cNvSpPr/>
                <p:nvPr/>
              </p:nvSpPr>
              <p:spPr>
                <a:xfrm>
                  <a:off x="1154545" y="2724727"/>
                  <a:ext cx="2835564" cy="127611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88" name="直線コネクタ 87">
                <a:extLst>
                  <a:ext uri="{FF2B5EF4-FFF2-40B4-BE49-F238E27FC236}">
                    <a16:creationId xmlns:a16="http://schemas.microsoft.com/office/drawing/2014/main" id="{CF097567-E02B-447B-BB15-52B160FC455A}"/>
                  </a:ext>
                </a:extLst>
              </p:cNvPr>
              <p:cNvCxnSpPr>
                <a:cxnSpLocks/>
              </p:cNvCxnSpPr>
              <p:nvPr/>
            </p:nvCxnSpPr>
            <p:spPr>
              <a:xfrm>
                <a:off x="4037412" y="2583315"/>
                <a:ext cx="0" cy="1324766"/>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grpSp>
      </p:grpSp>
      <p:grpSp>
        <p:nvGrpSpPr>
          <p:cNvPr id="151" name="グループ化 150">
            <a:extLst>
              <a:ext uri="{FF2B5EF4-FFF2-40B4-BE49-F238E27FC236}">
                <a16:creationId xmlns:a16="http://schemas.microsoft.com/office/drawing/2014/main" id="{A36FCD78-DB5C-4026-937A-69679087B0DF}"/>
              </a:ext>
            </a:extLst>
          </p:cNvPr>
          <p:cNvGrpSpPr/>
          <p:nvPr/>
        </p:nvGrpSpPr>
        <p:grpSpPr>
          <a:xfrm>
            <a:off x="604532" y="4514566"/>
            <a:ext cx="5193145" cy="2284167"/>
            <a:chOff x="838199" y="2431766"/>
            <a:chExt cx="5193145" cy="2284167"/>
          </a:xfrm>
        </p:grpSpPr>
        <p:cxnSp>
          <p:nvCxnSpPr>
            <p:cNvPr id="152" name="直線矢印コネクタ 151">
              <a:extLst>
                <a:ext uri="{FF2B5EF4-FFF2-40B4-BE49-F238E27FC236}">
                  <a16:creationId xmlns:a16="http://schemas.microsoft.com/office/drawing/2014/main" id="{37874F52-8790-49CB-A6A2-E6394E477FF1}"/>
                </a:ext>
              </a:extLst>
            </p:cNvPr>
            <p:cNvCxnSpPr>
              <a:cxnSpLocks/>
            </p:cNvCxnSpPr>
            <p:nvPr/>
          </p:nvCxnSpPr>
          <p:spPr>
            <a:xfrm>
              <a:off x="3946945" y="3061756"/>
              <a:ext cx="1788837" cy="0"/>
            </a:xfrm>
            <a:prstGeom prst="straightConnector1">
              <a:avLst/>
            </a:prstGeom>
            <a:ln w="19050">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153" name="テキスト ボックス 152">
              <a:extLst>
                <a:ext uri="{FF2B5EF4-FFF2-40B4-BE49-F238E27FC236}">
                  <a16:creationId xmlns:a16="http://schemas.microsoft.com/office/drawing/2014/main" id="{11EEFBC5-031A-4A8D-8C73-CE3847314EBF}"/>
                </a:ext>
              </a:extLst>
            </p:cNvPr>
            <p:cNvSpPr txBox="1"/>
            <p:nvPr/>
          </p:nvSpPr>
          <p:spPr>
            <a:xfrm>
              <a:off x="1623374" y="3023528"/>
              <a:ext cx="1858733" cy="230832"/>
            </a:xfrm>
            <a:prstGeom prst="rect">
              <a:avLst/>
            </a:prstGeom>
            <a:noFill/>
            <a:ln>
              <a:noFill/>
            </a:ln>
          </p:spPr>
          <p:txBody>
            <a:bodyPr vert="horz" wrap="square" rtlCol="0">
              <a:spAutoFit/>
            </a:bodyPr>
            <a:lstStyle/>
            <a:p>
              <a:r>
                <a:rPr lang="ja-JP" altLang="en-US" sz="900" dirty="0">
                  <a:solidFill>
                    <a:srgbClr val="FF0000"/>
                  </a:solidFill>
                  <a:latin typeface="Meiryo UI" panose="020B0604030504040204" pitchFamily="50" charset="-128"/>
                  <a:ea typeface="Meiryo UI" panose="020B0604030504040204" pitchFamily="50" charset="-128"/>
                </a:rPr>
                <a:t>村内</a:t>
              </a:r>
              <a:r>
                <a:rPr lang="en-US" altLang="ja-JP" sz="900" dirty="0">
                  <a:solidFill>
                    <a:srgbClr val="FF0000"/>
                  </a:solidFill>
                  <a:latin typeface="Meiryo UI" panose="020B0604030504040204" pitchFamily="50" charset="-128"/>
                  <a:ea typeface="Meiryo UI" panose="020B0604030504040204" pitchFamily="50" charset="-128"/>
                </a:rPr>
                <a:t>A</a:t>
              </a:r>
              <a:r>
                <a:rPr lang="ja-JP" altLang="en-US" sz="900" dirty="0">
                  <a:solidFill>
                    <a:srgbClr val="FF0000"/>
                  </a:solidFill>
                  <a:latin typeface="Meiryo UI" panose="020B0604030504040204" pitchFamily="50" charset="-128"/>
                  <a:ea typeface="Meiryo UI" panose="020B0604030504040204" pitchFamily="50" charset="-128"/>
                </a:rPr>
                <a:t>居宅介護支援事業所</a:t>
              </a:r>
              <a:endParaRPr lang="en-US" altLang="ja-JP" sz="900" dirty="0">
                <a:solidFill>
                  <a:srgbClr val="FF0000"/>
                </a:solidFill>
                <a:latin typeface="Meiryo UI" panose="020B0604030504040204" pitchFamily="50" charset="-128"/>
                <a:ea typeface="Meiryo UI" panose="020B0604030504040204" pitchFamily="50" charset="-128"/>
              </a:endParaRPr>
            </a:p>
          </p:txBody>
        </p:sp>
        <p:sp>
          <p:nvSpPr>
            <p:cNvPr id="154" name="テキスト ボックス 153">
              <a:extLst>
                <a:ext uri="{FF2B5EF4-FFF2-40B4-BE49-F238E27FC236}">
                  <a16:creationId xmlns:a16="http://schemas.microsoft.com/office/drawing/2014/main" id="{C9B64315-0B1F-41C3-94BF-3806BC3A7564}"/>
                </a:ext>
              </a:extLst>
            </p:cNvPr>
            <p:cNvSpPr txBox="1"/>
            <p:nvPr/>
          </p:nvSpPr>
          <p:spPr>
            <a:xfrm>
              <a:off x="4007277" y="2806632"/>
              <a:ext cx="1858733" cy="230832"/>
            </a:xfrm>
            <a:prstGeom prst="rect">
              <a:avLst/>
            </a:prstGeom>
            <a:noFill/>
            <a:ln>
              <a:noFill/>
            </a:ln>
          </p:spPr>
          <p:txBody>
            <a:bodyPr vert="horz" wrap="square" rtlCol="0">
              <a:spAutoFit/>
            </a:bodyPr>
            <a:lstStyle/>
            <a:p>
              <a:r>
                <a:rPr lang="ja-JP" altLang="en-US" sz="900" dirty="0">
                  <a:solidFill>
                    <a:srgbClr val="FF0000"/>
                  </a:solidFill>
                  <a:latin typeface="Meiryo UI" panose="020B0604030504040204" pitchFamily="50" charset="-128"/>
                  <a:ea typeface="Meiryo UI" panose="020B0604030504040204" pitchFamily="50" charset="-128"/>
                </a:rPr>
                <a:t>村内</a:t>
              </a:r>
              <a:r>
                <a:rPr lang="en-US" altLang="ja-JP" sz="900" dirty="0">
                  <a:solidFill>
                    <a:srgbClr val="FF0000"/>
                  </a:solidFill>
                  <a:latin typeface="Meiryo UI" panose="020B0604030504040204" pitchFamily="50" charset="-128"/>
                  <a:ea typeface="Meiryo UI" panose="020B0604030504040204" pitchFamily="50" charset="-128"/>
                </a:rPr>
                <a:t>B</a:t>
              </a:r>
              <a:r>
                <a:rPr lang="ja-JP" altLang="en-US" sz="900" dirty="0">
                  <a:solidFill>
                    <a:srgbClr val="FF0000"/>
                  </a:solidFill>
                  <a:latin typeface="Meiryo UI" panose="020B0604030504040204" pitchFamily="50" charset="-128"/>
                  <a:ea typeface="Meiryo UI" panose="020B0604030504040204" pitchFamily="50" charset="-128"/>
                </a:rPr>
                <a:t>居宅介護支援事業所</a:t>
              </a:r>
              <a:endParaRPr lang="en-US" altLang="ja-JP" sz="900" dirty="0">
                <a:solidFill>
                  <a:srgbClr val="FF0000"/>
                </a:solidFill>
                <a:latin typeface="Meiryo UI" panose="020B0604030504040204" pitchFamily="50" charset="-128"/>
                <a:ea typeface="Meiryo UI" panose="020B0604030504040204" pitchFamily="50" charset="-128"/>
              </a:endParaRPr>
            </a:p>
          </p:txBody>
        </p:sp>
        <p:grpSp>
          <p:nvGrpSpPr>
            <p:cNvPr id="156" name="グループ化 155">
              <a:extLst>
                <a:ext uri="{FF2B5EF4-FFF2-40B4-BE49-F238E27FC236}">
                  <a16:creationId xmlns:a16="http://schemas.microsoft.com/office/drawing/2014/main" id="{F4A537ED-7B76-4C43-BCC8-23F6D4309799}"/>
                </a:ext>
              </a:extLst>
            </p:cNvPr>
            <p:cNvGrpSpPr/>
            <p:nvPr/>
          </p:nvGrpSpPr>
          <p:grpSpPr>
            <a:xfrm>
              <a:off x="838199" y="2431766"/>
              <a:ext cx="5193145" cy="2284167"/>
              <a:chOff x="1154545" y="2724727"/>
              <a:chExt cx="2835564" cy="1276117"/>
            </a:xfrm>
          </p:grpSpPr>
          <p:grpSp>
            <p:nvGrpSpPr>
              <p:cNvPr id="158" name="グループ化 157">
                <a:extLst>
                  <a:ext uri="{FF2B5EF4-FFF2-40B4-BE49-F238E27FC236}">
                    <a16:creationId xmlns:a16="http://schemas.microsoft.com/office/drawing/2014/main" id="{62BED49C-F973-46C0-B62E-5588640AA98A}"/>
                  </a:ext>
                </a:extLst>
              </p:cNvPr>
              <p:cNvGrpSpPr/>
              <p:nvPr/>
            </p:nvGrpSpPr>
            <p:grpSpPr>
              <a:xfrm>
                <a:off x="1210733" y="2742437"/>
                <a:ext cx="2760902" cy="1240460"/>
                <a:chOff x="1210733" y="2557710"/>
                <a:chExt cx="2760902" cy="1240460"/>
              </a:xfrm>
            </p:grpSpPr>
            <p:grpSp>
              <p:nvGrpSpPr>
                <p:cNvPr id="160" name="グループ化 159">
                  <a:extLst>
                    <a:ext uri="{FF2B5EF4-FFF2-40B4-BE49-F238E27FC236}">
                      <a16:creationId xmlns:a16="http://schemas.microsoft.com/office/drawing/2014/main" id="{42F22864-6CBF-444D-9059-C94803B3E1BD}"/>
                    </a:ext>
                  </a:extLst>
                </p:cNvPr>
                <p:cNvGrpSpPr/>
                <p:nvPr/>
              </p:nvGrpSpPr>
              <p:grpSpPr>
                <a:xfrm>
                  <a:off x="1210733" y="2624667"/>
                  <a:ext cx="2760902" cy="1173503"/>
                  <a:chOff x="1210733" y="2624667"/>
                  <a:chExt cx="2760902" cy="1173503"/>
                </a:xfrm>
              </p:grpSpPr>
              <p:cxnSp>
                <p:nvCxnSpPr>
                  <p:cNvPr id="162" name="直線コネクタ 161">
                    <a:extLst>
                      <a:ext uri="{FF2B5EF4-FFF2-40B4-BE49-F238E27FC236}">
                        <a16:creationId xmlns:a16="http://schemas.microsoft.com/office/drawing/2014/main" id="{FA06944A-3EEA-4D89-97F4-26C0D06FC18C}"/>
                      </a:ext>
                    </a:extLst>
                  </p:cNvPr>
                  <p:cNvCxnSpPr>
                    <a:cxnSpLocks/>
                  </p:cNvCxnSpPr>
                  <p:nvPr/>
                </p:nvCxnSpPr>
                <p:spPr>
                  <a:xfrm>
                    <a:off x="1583267" y="2624667"/>
                    <a:ext cx="0" cy="66040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163" name="グループ化 162">
                    <a:extLst>
                      <a:ext uri="{FF2B5EF4-FFF2-40B4-BE49-F238E27FC236}">
                        <a16:creationId xmlns:a16="http://schemas.microsoft.com/office/drawing/2014/main" id="{734E2BE9-9A24-4982-AC06-DB832EE6605A}"/>
                      </a:ext>
                    </a:extLst>
                  </p:cNvPr>
                  <p:cNvGrpSpPr/>
                  <p:nvPr/>
                </p:nvGrpSpPr>
                <p:grpSpPr>
                  <a:xfrm>
                    <a:off x="1210733" y="2624669"/>
                    <a:ext cx="2760902" cy="1173501"/>
                    <a:chOff x="1210733" y="2624667"/>
                    <a:chExt cx="2694898" cy="1067237"/>
                  </a:xfrm>
                </p:grpSpPr>
                <p:cxnSp>
                  <p:nvCxnSpPr>
                    <p:cNvPr id="164" name="直線コネクタ 163">
                      <a:extLst>
                        <a:ext uri="{FF2B5EF4-FFF2-40B4-BE49-F238E27FC236}">
                          <a16:creationId xmlns:a16="http://schemas.microsoft.com/office/drawing/2014/main" id="{1A57D91D-D1F8-4B5F-9E4E-0BA77196EB56}"/>
                        </a:ext>
                      </a:extLst>
                    </p:cNvPr>
                    <p:cNvCxnSpPr>
                      <a:cxnSpLocks/>
                    </p:cNvCxnSpPr>
                    <p:nvPr/>
                  </p:nvCxnSpPr>
                  <p:spPr>
                    <a:xfrm>
                      <a:off x="1210733" y="3132667"/>
                      <a:ext cx="2694898"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5" name="直線コネクタ 164">
                      <a:extLst>
                        <a:ext uri="{FF2B5EF4-FFF2-40B4-BE49-F238E27FC236}">
                          <a16:creationId xmlns:a16="http://schemas.microsoft.com/office/drawing/2014/main" id="{65EF6B3E-A37F-4C2F-A304-00C4D81CB3D8}"/>
                        </a:ext>
                      </a:extLst>
                    </p:cNvPr>
                    <p:cNvCxnSpPr>
                      <a:cxnSpLocks/>
                    </p:cNvCxnSpPr>
                    <p:nvPr/>
                  </p:nvCxnSpPr>
                  <p:spPr>
                    <a:xfrm>
                      <a:off x="3429000" y="2624667"/>
                      <a:ext cx="0" cy="67310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166" name="テキスト ボックス 165">
                      <a:extLst>
                        <a:ext uri="{FF2B5EF4-FFF2-40B4-BE49-F238E27FC236}">
                          <a16:creationId xmlns:a16="http://schemas.microsoft.com/office/drawing/2014/main" id="{465B9E9A-562C-4900-9FFE-B55DB47809D9}"/>
                        </a:ext>
                      </a:extLst>
                    </p:cNvPr>
                    <p:cNvSpPr txBox="1"/>
                    <p:nvPr/>
                  </p:nvSpPr>
                  <p:spPr>
                    <a:xfrm>
                      <a:off x="1498797" y="3297768"/>
                      <a:ext cx="246052" cy="342900"/>
                    </a:xfrm>
                    <a:prstGeom prst="rect">
                      <a:avLst/>
                    </a:prstGeom>
                    <a:noFill/>
                    <a:ln>
                      <a:noFill/>
                    </a:ln>
                  </p:spPr>
                  <p:txBody>
                    <a:bodyPr vert="eaVert" wrap="square" rtlCol="0">
                      <a:spAutoFit/>
                    </a:bodyPr>
                    <a:lstStyle/>
                    <a:p>
                      <a:r>
                        <a:rPr kumimoji="1" lang="ja-JP" altLang="en-US" sz="900" dirty="0">
                          <a:latin typeface="Meiryo UI" panose="020B0604030504040204" pitchFamily="50" charset="-128"/>
                          <a:ea typeface="Meiryo UI" panose="020B0604030504040204" pitchFamily="50" charset="-128"/>
                        </a:rPr>
                        <a:t>資格取得</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（更新）日</a:t>
                      </a:r>
                    </a:p>
                  </p:txBody>
                </p:sp>
                <p:sp>
                  <p:nvSpPr>
                    <p:cNvPr id="167" name="テキスト ボックス 166">
                      <a:extLst>
                        <a:ext uri="{FF2B5EF4-FFF2-40B4-BE49-F238E27FC236}">
                          <a16:creationId xmlns:a16="http://schemas.microsoft.com/office/drawing/2014/main" id="{FD187A49-1DF8-48F5-AC40-FC404B7DA973}"/>
                        </a:ext>
                      </a:extLst>
                    </p:cNvPr>
                    <p:cNvSpPr txBox="1"/>
                    <p:nvPr/>
                  </p:nvSpPr>
                  <p:spPr>
                    <a:xfrm>
                      <a:off x="3340224" y="3318933"/>
                      <a:ext cx="250358" cy="372971"/>
                    </a:xfrm>
                    <a:prstGeom prst="rect">
                      <a:avLst/>
                    </a:prstGeom>
                    <a:noFill/>
                    <a:ln>
                      <a:noFill/>
                    </a:ln>
                  </p:spPr>
                  <p:txBody>
                    <a:bodyPr vert="eaVert" wrap="square" rtlCol="0">
                      <a:spAutoFit/>
                    </a:bodyPr>
                    <a:lstStyle/>
                    <a:p>
                      <a:r>
                        <a:rPr lang="ja-JP" altLang="en-US" sz="900" dirty="0">
                          <a:latin typeface="Meiryo UI" panose="020B0604030504040204" pitchFamily="50" charset="-128"/>
                          <a:ea typeface="Meiryo UI" panose="020B0604030504040204" pitchFamily="50" charset="-128"/>
                        </a:rPr>
                        <a:t>翌々年度の</a:t>
                      </a:r>
                      <a:endParaRPr lang="en-US" altLang="ja-JP" sz="900" dirty="0">
                        <a:latin typeface="Meiryo UI" panose="020B0604030504040204" pitchFamily="50" charset="-128"/>
                        <a:ea typeface="Meiryo UI" panose="020B0604030504040204" pitchFamily="50" charset="-128"/>
                      </a:endParaRPr>
                    </a:p>
                    <a:p>
                      <a:r>
                        <a:rPr lang="en-US" altLang="ja-JP" sz="900" dirty="0">
                          <a:latin typeface="Meiryo UI" panose="020B0604030504040204" pitchFamily="50" charset="-128"/>
                          <a:ea typeface="Meiryo UI" panose="020B0604030504040204" pitchFamily="50" charset="-128"/>
                        </a:rPr>
                        <a:t>3</a:t>
                      </a:r>
                      <a:r>
                        <a:rPr lang="ja-JP" altLang="en-US" sz="900" dirty="0">
                          <a:latin typeface="Meiryo UI" panose="020B0604030504040204" pitchFamily="50" charset="-128"/>
                          <a:ea typeface="Meiryo UI" panose="020B0604030504040204" pitchFamily="50" charset="-128"/>
                        </a:rPr>
                        <a:t>月</a:t>
                      </a:r>
                      <a:r>
                        <a:rPr lang="en-US" altLang="ja-JP" sz="900" dirty="0">
                          <a:latin typeface="Meiryo UI" panose="020B0604030504040204" pitchFamily="50" charset="-128"/>
                          <a:ea typeface="Meiryo UI" panose="020B0604030504040204" pitchFamily="50" charset="-128"/>
                        </a:rPr>
                        <a:t>31</a:t>
                      </a:r>
                      <a:r>
                        <a:rPr lang="ja-JP" altLang="en-US" sz="900" dirty="0">
                          <a:latin typeface="Meiryo UI" panose="020B0604030504040204" pitchFamily="50" charset="-128"/>
                          <a:ea typeface="Meiryo UI" panose="020B0604030504040204" pitchFamily="50" charset="-128"/>
                        </a:rPr>
                        <a:t>日</a:t>
                      </a:r>
                      <a:endParaRPr kumimoji="1" lang="ja-JP" altLang="en-US" sz="900" dirty="0">
                        <a:latin typeface="Meiryo UI" panose="020B0604030504040204" pitchFamily="50" charset="-128"/>
                        <a:ea typeface="Meiryo UI" panose="020B0604030504040204" pitchFamily="50" charset="-128"/>
                      </a:endParaRPr>
                    </a:p>
                  </p:txBody>
                </p:sp>
                <p:cxnSp>
                  <p:nvCxnSpPr>
                    <p:cNvPr id="168" name="直線矢印コネクタ 167">
                      <a:extLst>
                        <a:ext uri="{FF2B5EF4-FFF2-40B4-BE49-F238E27FC236}">
                          <a16:creationId xmlns:a16="http://schemas.microsoft.com/office/drawing/2014/main" id="{4C7789C2-D9AD-498A-B52A-6EDC17FAE2C1}"/>
                        </a:ext>
                      </a:extLst>
                    </p:cNvPr>
                    <p:cNvCxnSpPr>
                      <a:cxnSpLocks/>
                      <a:endCxn id="198" idx="1"/>
                    </p:cNvCxnSpPr>
                    <p:nvPr/>
                  </p:nvCxnSpPr>
                  <p:spPr>
                    <a:xfrm flipV="1">
                      <a:off x="1292829" y="2996688"/>
                      <a:ext cx="1126234" cy="123"/>
                    </a:xfrm>
                    <a:prstGeom prst="straightConnector1">
                      <a:avLst/>
                    </a:prstGeom>
                    <a:ln w="19050">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169" name="テキスト ボックス 168">
                      <a:extLst>
                        <a:ext uri="{FF2B5EF4-FFF2-40B4-BE49-F238E27FC236}">
                          <a16:creationId xmlns:a16="http://schemas.microsoft.com/office/drawing/2014/main" id="{BB024357-F5EC-4259-892D-3507C6FF9277}"/>
                        </a:ext>
                      </a:extLst>
                    </p:cNvPr>
                    <p:cNvSpPr txBox="1"/>
                    <p:nvPr/>
                  </p:nvSpPr>
                  <p:spPr>
                    <a:xfrm>
                      <a:off x="1838761" y="3296941"/>
                      <a:ext cx="1522564" cy="258024"/>
                    </a:xfrm>
                    <a:prstGeom prst="rect">
                      <a:avLst/>
                    </a:prstGeom>
                    <a:noFill/>
                    <a:ln>
                      <a:noFill/>
                    </a:ln>
                  </p:spPr>
                  <p:txBody>
                    <a:bodyPr vert="horz" wrap="square" rtlCol="0">
                      <a:spAutoFit/>
                    </a:bodyPr>
                    <a:lstStyle/>
                    <a:p>
                      <a:r>
                        <a:rPr lang="ja-JP" altLang="en-US" sz="900" dirty="0">
                          <a:solidFill>
                            <a:srgbClr val="FF0000"/>
                          </a:solidFill>
                          <a:latin typeface="Meiryo UI" panose="020B0604030504040204" pitchFamily="50" charset="-128"/>
                          <a:ea typeface="Meiryo UI" panose="020B0604030504040204" pitchFamily="50" charset="-128"/>
                        </a:rPr>
                        <a:t>翌々年度の</a:t>
                      </a:r>
                      <a:r>
                        <a:rPr lang="en-US" altLang="ja-JP" sz="900" dirty="0">
                          <a:solidFill>
                            <a:srgbClr val="FF0000"/>
                          </a:solidFill>
                          <a:latin typeface="Meiryo UI" panose="020B0604030504040204" pitchFamily="50" charset="-128"/>
                          <a:ea typeface="Meiryo UI" panose="020B0604030504040204" pitchFamily="50" charset="-128"/>
                        </a:rPr>
                        <a:t>3</a:t>
                      </a:r>
                      <a:r>
                        <a:rPr lang="ja-JP" altLang="en-US" sz="900" dirty="0">
                          <a:solidFill>
                            <a:srgbClr val="FF0000"/>
                          </a:solidFill>
                          <a:latin typeface="Meiryo UI" panose="020B0604030504040204" pitchFamily="50" charset="-128"/>
                          <a:ea typeface="Meiryo UI" panose="020B0604030504040204" pitchFamily="50" charset="-128"/>
                        </a:rPr>
                        <a:t>月</a:t>
                      </a:r>
                      <a:r>
                        <a:rPr lang="en-US" altLang="ja-JP" sz="900" dirty="0">
                          <a:solidFill>
                            <a:srgbClr val="FF0000"/>
                          </a:solidFill>
                          <a:latin typeface="Meiryo UI" panose="020B0604030504040204" pitchFamily="50" charset="-128"/>
                          <a:ea typeface="Meiryo UI" panose="020B0604030504040204" pitchFamily="50" charset="-128"/>
                        </a:rPr>
                        <a:t>31</a:t>
                      </a:r>
                      <a:r>
                        <a:rPr lang="ja-JP" altLang="en-US" sz="900" dirty="0">
                          <a:solidFill>
                            <a:srgbClr val="FF0000"/>
                          </a:solidFill>
                          <a:latin typeface="Meiryo UI" panose="020B0604030504040204" pitchFamily="50" charset="-128"/>
                          <a:ea typeface="Meiryo UI" panose="020B0604030504040204" pitchFamily="50" charset="-128"/>
                        </a:rPr>
                        <a:t>日までに村内居宅介護支援事業所等に転職したが，翌々年度の</a:t>
                      </a:r>
                      <a:r>
                        <a:rPr lang="en-US" altLang="ja-JP" sz="900" dirty="0">
                          <a:solidFill>
                            <a:srgbClr val="FF0000"/>
                          </a:solidFill>
                          <a:latin typeface="Meiryo UI" panose="020B0604030504040204" pitchFamily="50" charset="-128"/>
                          <a:ea typeface="Meiryo UI" panose="020B0604030504040204" pitchFamily="50" charset="-128"/>
                        </a:rPr>
                        <a:t>3</a:t>
                      </a:r>
                      <a:r>
                        <a:rPr lang="ja-JP" altLang="en-US" sz="900" dirty="0">
                          <a:solidFill>
                            <a:srgbClr val="FF0000"/>
                          </a:solidFill>
                          <a:latin typeface="Meiryo UI" panose="020B0604030504040204" pitchFamily="50" charset="-128"/>
                          <a:ea typeface="Meiryo UI" panose="020B0604030504040204" pitchFamily="50" charset="-128"/>
                        </a:rPr>
                        <a:t>月</a:t>
                      </a:r>
                      <a:r>
                        <a:rPr lang="en-US" altLang="ja-JP" sz="900" dirty="0">
                          <a:solidFill>
                            <a:srgbClr val="FF0000"/>
                          </a:solidFill>
                          <a:latin typeface="Meiryo UI" panose="020B0604030504040204" pitchFamily="50" charset="-128"/>
                          <a:ea typeface="Meiryo UI" panose="020B0604030504040204" pitchFamily="50" charset="-128"/>
                        </a:rPr>
                        <a:t>31</a:t>
                      </a:r>
                      <a:r>
                        <a:rPr lang="ja-JP" altLang="en-US" sz="900" dirty="0">
                          <a:solidFill>
                            <a:srgbClr val="FF0000"/>
                          </a:solidFill>
                          <a:latin typeface="Meiryo UI" panose="020B0604030504040204" pitchFamily="50" charset="-128"/>
                          <a:ea typeface="Meiryo UI" panose="020B0604030504040204" pitchFamily="50" charset="-128"/>
                        </a:rPr>
                        <a:t>日までの間に勤務していいない期間がある。</a:t>
                      </a:r>
                      <a:endParaRPr lang="en-US" altLang="ja-JP" sz="900" dirty="0">
                        <a:solidFill>
                          <a:srgbClr val="FF0000"/>
                        </a:solidFill>
                        <a:latin typeface="Meiryo UI" panose="020B0604030504040204" pitchFamily="50" charset="-128"/>
                        <a:ea typeface="Meiryo UI" panose="020B0604030504040204" pitchFamily="50" charset="-128"/>
                      </a:endParaRPr>
                    </a:p>
                  </p:txBody>
                </p:sp>
              </p:grpSp>
            </p:grpSp>
            <p:sp>
              <p:nvSpPr>
                <p:cNvPr id="161" name="テキスト ボックス 160">
                  <a:extLst>
                    <a:ext uri="{FF2B5EF4-FFF2-40B4-BE49-F238E27FC236}">
                      <a16:creationId xmlns:a16="http://schemas.microsoft.com/office/drawing/2014/main" id="{C09CFA77-E248-43EB-8B25-BA571995163F}"/>
                    </a:ext>
                  </a:extLst>
                </p:cNvPr>
                <p:cNvSpPr txBox="1"/>
                <p:nvPr/>
              </p:nvSpPr>
              <p:spPr>
                <a:xfrm>
                  <a:off x="3528780" y="2557710"/>
                  <a:ext cx="308114" cy="128961"/>
                </a:xfrm>
                <a:prstGeom prst="rect">
                  <a:avLst/>
                </a:prstGeom>
                <a:solidFill>
                  <a:schemeClr val="accent1">
                    <a:lumMod val="20000"/>
                    <a:lumOff val="80000"/>
                  </a:schemeClr>
                </a:solidFill>
                <a:ln>
                  <a:solidFill>
                    <a:schemeClr val="accent1"/>
                  </a:solidFill>
                </a:ln>
              </p:spPr>
              <p:txBody>
                <a:bodyPr vert="horz" wrap="square" rtlCol="0">
                  <a:spAutoFit/>
                </a:bodyPr>
                <a:lstStyle/>
                <a:p>
                  <a:r>
                    <a:rPr kumimoji="1" lang="ja-JP" altLang="en-US" sz="900" dirty="0">
                      <a:solidFill>
                        <a:srgbClr val="FF0000"/>
                      </a:solidFill>
                      <a:latin typeface="Meiryo UI" panose="020B0604030504040204" pitchFamily="50" charset="-128"/>
                      <a:ea typeface="Meiryo UI" panose="020B0604030504040204" pitchFamily="50" charset="-128"/>
                    </a:rPr>
                    <a:t>非対象</a:t>
                  </a:r>
                </a:p>
              </p:txBody>
            </p:sp>
          </p:grpSp>
          <p:sp>
            <p:nvSpPr>
              <p:cNvPr id="159" name="正方形/長方形 158">
                <a:extLst>
                  <a:ext uri="{FF2B5EF4-FFF2-40B4-BE49-F238E27FC236}">
                    <a16:creationId xmlns:a16="http://schemas.microsoft.com/office/drawing/2014/main" id="{26748496-CD67-4782-8824-BFCDFC1C0F91}"/>
                  </a:ext>
                </a:extLst>
              </p:cNvPr>
              <p:cNvSpPr/>
              <p:nvPr/>
            </p:nvSpPr>
            <p:spPr>
              <a:xfrm>
                <a:off x="1154545" y="2724727"/>
                <a:ext cx="2835564" cy="127611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cxnSp>
        <p:nvCxnSpPr>
          <p:cNvPr id="190" name="直線コネクタ 189">
            <a:extLst>
              <a:ext uri="{FF2B5EF4-FFF2-40B4-BE49-F238E27FC236}">
                <a16:creationId xmlns:a16="http://schemas.microsoft.com/office/drawing/2014/main" id="{D450CF29-B907-410D-B547-8AD18495A844}"/>
              </a:ext>
            </a:extLst>
          </p:cNvPr>
          <p:cNvCxnSpPr>
            <a:cxnSpLocks/>
          </p:cNvCxnSpPr>
          <p:nvPr/>
        </p:nvCxnSpPr>
        <p:spPr>
          <a:xfrm>
            <a:off x="2437484" y="2649580"/>
            <a:ext cx="0" cy="74012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191" name="テキスト ボックス 190">
            <a:extLst>
              <a:ext uri="{FF2B5EF4-FFF2-40B4-BE49-F238E27FC236}">
                <a16:creationId xmlns:a16="http://schemas.microsoft.com/office/drawing/2014/main" id="{94BD2227-4FF9-411A-BAD3-19D938CA2E3F}"/>
              </a:ext>
            </a:extLst>
          </p:cNvPr>
          <p:cNvSpPr txBox="1"/>
          <p:nvPr/>
        </p:nvSpPr>
        <p:spPr>
          <a:xfrm>
            <a:off x="2189846" y="2282980"/>
            <a:ext cx="461665" cy="828751"/>
          </a:xfrm>
          <a:prstGeom prst="rect">
            <a:avLst/>
          </a:prstGeom>
          <a:noFill/>
          <a:ln>
            <a:noFill/>
          </a:ln>
        </p:spPr>
        <p:txBody>
          <a:bodyPr vert="eaVert" wrap="square" rtlCol="0">
            <a:spAutoFit/>
          </a:bodyPr>
          <a:lstStyle/>
          <a:p>
            <a:r>
              <a:rPr kumimoji="1" lang="ja-JP" altLang="en-US" sz="900" dirty="0">
                <a:latin typeface="Meiryo UI" panose="020B0604030504040204" pitchFamily="50" charset="-128"/>
                <a:ea typeface="Meiryo UI" panose="020B0604030504040204" pitchFamily="50" charset="-128"/>
              </a:rPr>
              <a:t>助成金</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申請日</a:t>
            </a:r>
          </a:p>
        </p:txBody>
      </p:sp>
      <p:cxnSp>
        <p:nvCxnSpPr>
          <p:cNvPr id="192" name="直線コネクタ 191">
            <a:extLst>
              <a:ext uri="{FF2B5EF4-FFF2-40B4-BE49-F238E27FC236}">
                <a16:creationId xmlns:a16="http://schemas.microsoft.com/office/drawing/2014/main" id="{E12EF4A1-A3A5-4BA2-9D1C-1323D30C9F7D}"/>
              </a:ext>
            </a:extLst>
          </p:cNvPr>
          <p:cNvCxnSpPr>
            <a:cxnSpLocks/>
          </p:cNvCxnSpPr>
          <p:nvPr/>
        </p:nvCxnSpPr>
        <p:spPr>
          <a:xfrm>
            <a:off x="8715832" y="2912882"/>
            <a:ext cx="0" cy="74012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193" name="テキスト ボックス 192">
            <a:extLst>
              <a:ext uri="{FF2B5EF4-FFF2-40B4-BE49-F238E27FC236}">
                <a16:creationId xmlns:a16="http://schemas.microsoft.com/office/drawing/2014/main" id="{F6B21D95-9E87-415E-9F19-87AF9A447FD9}"/>
              </a:ext>
            </a:extLst>
          </p:cNvPr>
          <p:cNvSpPr txBox="1"/>
          <p:nvPr/>
        </p:nvSpPr>
        <p:spPr>
          <a:xfrm>
            <a:off x="8470531" y="2482230"/>
            <a:ext cx="461665" cy="828751"/>
          </a:xfrm>
          <a:prstGeom prst="rect">
            <a:avLst/>
          </a:prstGeom>
          <a:noFill/>
          <a:ln>
            <a:noFill/>
          </a:ln>
        </p:spPr>
        <p:txBody>
          <a:bodyPr vert="eaVert" wrap="square" rtlCol="0">
            <a:spAutoFit/>
          </a:bodyPr>
          <a:lstStyle/>
          <a:p>
            <a:r>
              <a:rPr kumimoji="1" lang="ja-JP" altLang="en-US" sz="900" dirty="0">
                <a:latin typeface="Meiryo UI" panose="020B0604030504040204" pitchFamily="50" charset="-128"/>
                <a:ea typeface="Meiryo UI" panose="020B0604030504040204" pitchFamily="50" charset="-128"/>
              </a:rPr>
              <a:t>助成金</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申請日</a:t>
            </a:r>
          </a:p>
        </p:txBody>
      </p:sp>
      <p:cxnSp>
        <p:nvCxnSpPr>
          <p:cNvPr id="194" name="直線コネクタ 193">
            <a:extLst>
              <a:ext uri="{FF2B5EF4-FFF2-40B4-BE49-F238E27FC236}">
                <a16:creationId xmlns:a16="http://schemas.microsoft.com/office/drawing/2014/main" id="{B53FE3C8-A5CD-4C78-843E-95CCA9518980}"/>
              </a:ext>
            </a:extLst>
          </p:cNvPr>
          <p:cNvCxnSpPr>
            <a:cxnSpLocks/>
          </p:cNvCxnSpPr>
          <p:nvPr/>
        </p:nvCxnSpPr>
        <p:spPr>
          <a:xfrm>
            <a:off x="2728204" y="5112718"/>
            <a:ext cx="0" cy="74012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195" name="テキスト ボックス 194">
            <a:extLst>
              <a:ext uri="{FF2B5EF4-FFF2-40B4-BE49-F238E27FC236}">
                <a16:creationId xmlns:a16="http://schemas.microsoft.com/office/drawing/2014/main" id="{3155FC27-1039-452B-8569-D83AB2747733}"/>
              </a:ext>
            </a:extLst>
          </p:cNvPr>
          <p:cNvSpPr txBox="1"/>
          <p:nvPr/>
        </p:nvSpPr>
        <p:spPr>
          <a:xfrm>
            <a:off x="2479577" y="4678144"/>
            <a:ext cx="461665" cy="828751"/>
          </a:xfrm>
          <a:prstGeom prst="rect">
            <a:avLst/>
          </a:prstGeom>
          <a:noFill/>
          <a:ln>
            <a:noFill/>
          </a:ln>
        </p:spPr>
        <p:txBody>
          <a:bodyPr vert="eaVert" wrap="square" rtlCol="0">
            <a:spAutoFit/>
          </a:bodyPr>
          <a:lstStyle/>
          <a:p>
            <a:r>
              <a:rPr kumimoji="1" lang="ja-JP" altLang="en-US" sz="900" dirty="0">
                <a:latin typeface="Meiryo UI" panose="020B0604030504040204" pitchFamily="50" charset="-128"/>
                <a:ea typeface="Meiryo UI" panose="020B0604030504040204" pitchFamily="50" charset="-128"/>
              </a:rPr>
              <a:t>助成金</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申請日</a:t>
            </a:r>
          </a:p>
        </p:txBody>
      </p:sp>
      <p:sp>
        <p:nvSpPr>
          <p:cNvPr id="198" name="テキスト ボックス 197">
            <a:extLst>
              <a:ext uri="{FF2B5EF4-FFF2-40B4-BE49-F238E27FC236}">
                <a16:creationId xmlns:a16="http://schemas.microsoft.com/office/drawing/2014/main" id="{D896A65D-485E-4885-9EBE-793732F6CF1E}"/>
              </a:ext>
            </a:extLst>
          </p:cNvPr>
          <p:cNvSpPr txBox="1"/>
          <p:nvPr/>
        </p:nvSpPr>
        <p:spPr>
          <a:xfrm>
            <a:off x="2974614" y="4807368"/>
            <a:ext cx="738664" cy="1181892"/>
          </a:xfrm>
          <a:prstGeom prst="rect">
            <a:avLst/>
          </a:prstGeom>
          <a:solidFill>
            <a:schemeClr val="bg1"/>
          </a:solidFill>
          <a:ln>
            <a:solidFill>
              <a:schemeClr val="accent1"/>
            </a:solidFill>
            <a:prstDash val="sysDash"/>
          </a:ln>
        </p:spPr>
        <p:txBody>
          <a:bodyPr vert="eaVert" wrap="square" rtlCol="0">
            <a:spAutoFit/>
          </a:bodyPr>
          <a:lstStyle/>
          <a:p>
            <a:pPr algn="ctr"/>
            <a:r>
              <a:rPr kumimoji="1" lang="ja-JP" altLang="en-US" sz="900" dirty="0">
                <a:latin typeface="Meiryo UI" panose="020B0604030504040204" pitchFamily="50" charset="-128"/>
                <a:ea typeface="Meiryo UI" panose="020B0604030504040204" pitchFamily="50" charset="-128"/>
              </a:rPr>
              <a:t>村内居宅介護支援</a:t>
            </a:r>
            <a:endParaRPr kumimoji="1" lang="en-US" altLang="ja-JP" sz="900" dirty="0">
              <a:latin typeface="Meiryo UI" panose="020B0604030504040204" pitchFamily="50" charset="-128"/>
              <a:ea typeface="Meiryo UI" panose="020B0604030504040204" pitchFamily="50" charset="-128"/>
            </a:endParaRPr>
          </a:p>
          <a:p>
            <a:pPr algn="ctr"/>
            <a:r>
              <a:rPr kumimoji="1" lang="ja-JP" altLang="en-US" sz="900" dirty="0">
                <a:latin typeface="Meiryo UI" panose="020B0604030504040204" pitchFamily="50" charset="-128"/>
                <a:ea typeface="Meiryo UI" panose="020B0604030504040204" pitchFamily="50" charset="-128"/>
              </a:rPr>
              <a:t>事業所に所属していない期間</a:t>
            </a:r>
            <a:endParaRPr kumimoji="1" lang="en-US" altLang="ja-JP" sz="900" dirty="0">
              <a:latin typeface="Meiryo UI" panose="020B0604030504040204" pitchFamily="50" charset="-128"/>
              <a:ea typeface="Meiryo UI" panose="020B0604030504040204" pitchFamily="50" charset="-128"/>
            </a:endParaRPr>
          </a:p>
          <a:p>
            <a:pPr algn="ctr"/>
            <a:r>
              <a:rPr kumimoji="1" lang="ja-JP" altLang="en-US" sz="900" dirty="0">
                <a:latin typeface="Meiryo UI" panose="020B0604030504040204" pitchFamily="50" charset="-128"/>
                <a:ea typeface="Meiryo UI" panose="020B0604030504040204" pitchFamily="50" charset="-128"/>
              </a:rPr>
              <a:t>（無職も含む）</a:t>
            </a:r>
          </a:p>
        </p:txBody>
      </p:sp>
      <p:cxnSp>
        <p:nvCxnSpPr>
          <p:cNvPr id="199" name="直線矢印コネクタ 198">
            <a:extLst>
              <a:ext uri="{FF2B5EF4-FFF2-40B4-BE49-F238E27FC236}">
                <a16:creationId xmlns:a16="http://schemas.microsoft.com/office/drawing/2014/main" id="{457D9792-1D48-4329-8CDA-56EE168569C6}"/>
              </a:ext>
            </a:extLst>
          </p:cNvPr>
          <p:cNvCxnSpPr>
            <a:cxnSpLocks/>
          </p:cNvCxnSpPr>
          <p:nvPr/>
        </p:nvCxnSpPr>
        <p:spPr>
          <a:xfrm>
            <a:off x="7655303" y="3111731"/>
            <a:ext cx="1662078" cy="0"/>
          </a:xfrm>
          <a:prstGeom prst="straightConnector1">
            <a:avLst/>
          </a:prstGeom>
          <a:ln w="19050">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200" name="テキスト ボックス 199">
            <a:extLst>
              <a:ext uri="{FF2B5EF4-FFF2-40B4-BE49-F238E27FC236}">
                <a16:creationId xmlns:a16="http://schemas.microsoft.com/office/drawing/2014/main" id="{CA8C7825-4C57-4B8C-B33F-A3D48C37DD9D}"/>
              </a:ext>
            </a:extLst>
          </p:cNvPr>
          <p:cNvSpPr txBox="1"/>
          <p:nvPr/>
        </p:nvSpPr>
        <p:spPr>
          <a:xfrm>
            <a:off x="7655303" y="2862623"/>
            <a:ext cx="1858733" cy="230832"/>
          </a:xfrm>
          <a:prstGeom prst="rect">
            <a:avLst/>
          </a:prstGeom>
          <a:noFill/>
          <a:ln>
            <a:noFill/>
          </a:ln>
        </p:spPr>
        <p:txBody>
          <a:bodyPr vert="horz" wrap="square" rtlCol="0">
            <a:spAutoFit/>
          </a:bodyPr>
          <a:lstStyle/>
          <a:p>
            <a:r>
              <a:rPr lang="ja-JP" altLang="en-US" sz="900" dirty="0">
                <a:solidFill>
                  <a:srgbClr val="FF0000"/>
                </a:solidFill>
                <a:latin typeface="Meiryo UI" panose="020B0604030504040204" pitchFamily="50" charset="-128"/>
                <a:ea typeface="Meiryo UI" panose="020B0604030504040204" pitchFamily="50" charset="-128"/>
              </a:rPr>
              <a:t>村内</a:t>
            </a:r>
            <a:r>
              <a:rPr lang="en-US" altLang="ja-JP" sz="900" dirty="0">
                <a:solidFill>
                  <a:srgbClr val="FF0000"/>
                </a:solidFill>
                <a:latin typeface="Meiryo UI" panose="020B0604030504040204" pitchFamily="50" charset="-128"/>
                <a:ea typeface="Meiryo UI" panose="020B0604030504040204" pitchFamily="50" charset="-128"/>
              </a:rPr>
              <a:t>A</a:t>
            </a:r>
            <a:r>
              <a:rPr lang="ja-JP" altLang="en-US" sz="900" dirty="0">
                <a:solidFill>
                  <a:srgbClr val="FF0000"/>
                </a:solidFill>
                <a:latin typeface="Meiryo UI" panose="020B0604030504040204" pitchFamily="50" charset="-128"/>
                <a:ea typeface="Meiryo UI" panose="020B0604030504040204" pitchFamily="50" charset="-128"/>
              </a:rPr>
              <a:t>居宅介護支援事業所</a:t>
            </a:r>
            <a:endParaRPr lang="en-US" altLang="ja-JP" sz="900" dirty="0">
              <a:solidFill>
                <a:srgbClr val="FF0000"/>
              </a:solidFill>
              <a:latin typeface="Meiryo UI" panose="020B0604030504040204" pitchFamily="50" charset="-128"/>
              <a:ea typeface="Meiryo UI" panose="020B0604030504040204" pitchFamily="50" charset="-128"/>
            </a:endParaRPr>
          </a:p>
        </p:txBody>
      </p:sp>
      <p:cxnSp>
        <p:nvCxnSpPr>
          <p:cNvPr id="201" name="直線矢印コネクタ 200">
            <a:extLst>
              <a:ext uri="{FF2B5EF4-FFF2-40B4-BE49-F238E27FC236}">
                <a16:creationId xmlns:a16="http://schemas.microsoft.com/office/drawing/2014/main" id="{D5616F99-A3D4-4883-9FAB-391A5207B5EA}"/>
              </a:ext>
            </a:extLst>
          </p:cNvPr>
          <p:cNvCxnSpPr>
            <a:cxnSpLocks/>
          </p:cNvCxnSpPr>
          <p:nvPr/>
        </p:nvCxnSpPr>
        <p:spPr>
          <a:xfrm>
            <a:off x="9317381" y="2853151"/>
            <a:ext cx="1698369" cy="0"/>
          </a:xfrm>
          <a:prstGeom prst="straightConnector1">
            <a:avLst/>
          </a:prstGeom>
          <a:ln w="19050">
            <a:solidFill>
              <a:srgbClr val="FF0000"/>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202" name="テキスト ボックス 201">
            <a:extLst>
              <a:ext uri="{FF2B5EF4-FFF2-40B4-BE49-F238E27FC236}">
                <a16:creationId xmlns:a16="http://schemas.microsoft.com/office/drawing/2014/main" id="{E078FE63-EE8D-48DD-97C9-1F5CB486CC1B}"/>
              </a:ext>
            </a:extLst>
          </p:cNvPr>
          <p:cNvSpPr txBox="1"/>
          <p:nvPr/>
        </p:nvSpPr>
        <p:spPr>
          <a:xfrm>
            <a:off x="9287245" y="2598027"/>
            <a:ext cx="1858733" cy="230832"/>
          </a:xfrm>
          <a:prstGeom prst="rect">
            <a:avLst/>
          </a:prstGeom>
          <a:noFill/>
          <a:ln>
            <a:noFill/>
          </a:ln>
        </p:spPr>
        <p:txBody>
          <a:bodyPr vert="horz" wrap="square" rtlCol="0">
            <a:spAutoFit/>
          </a:bodyPr>
          <a:lstStyle/>
          <a:p>
            <a:r>
              <a:rPr lang="ja-JP" altLang="en-US" sz="900" dirty="0">
                <a:solidFill>
                  <a:srgbClr val="FF0000"/>
                </a:solidFill>
                <a:latin typeface="Meiryo UI" panose="020B0604030504040204" pitchFamily="50" charset="-128"/>
                <a:ea typeface="Meiryo UI" panose="020B0604030504040204" pitchFamily="50" charset="-128"/>
              </a:rPr>
              <a:t>村内</a:t>
            </a:r>
            <a:r>
              <a:rPr lang="en-US" altLang="ja-JP" sz="900" dirty="0">
                <a:solidFill>
                  <a:srgbClr val="FF0000"/>
                </a:solidFill>
                <a:latin typeface="Meiryo UI" panose="020B0604030504040204" pitchFamily="50" charset="-128"/>
                <a:ea typeface="Meiryo UI" panose="020B0604030504040204" pitchFamily="50" charset="-128"/>
              </a:rPr>
              <a:t>B</a:t>
            </a:r>
            <a:r>
              <a:rPr lang="ja-JP" altLang="en-US" sz="900" dirty="0">
                <a:solidFill>
                  <a:srgbClr val="FF0000"/>
                </a:solidFill>
                <a:latin typeface="Meiryo UI" panose="020B0604030504040204" pitchFamily="50" charset="-128"/>
                <a:ea typeface="Meiryo UI" panose="020B0604030504040204" pitchFamily="50" charset="-128"/>
              </a:rPr>
              <a:t>居宅介護支援事業所</a:t>
            </a:r>
            <a:endParaRPr lang="en-US" altLang="ja-JP" sz="900" dirty="0">
              <a:solidFill>
                <a:srgbClr val="FF0000"/>
              </a:solidFill>
              <a:latin typeface="Meiryo UI" panose="020B0604030504040204" pitchFamily="50" charset="-128"/>
              <a:ea typeface="Meiryo UI" panose="020B0604030504040204" pitchFamily="50" charset="-128"/>
            </a:endParaRPr>
          </a:p>
        </p:txBody>
      </p:sp>
      <p:sp>
        <p:nvSpPr>
          <p:cNvPr id="69" name="テキスト ボックス 68">
            <a:extLst>
              <a:ext uri="{FF2B5EF4-FFF2-40B4-BE49-F238E27FC236}">
                <a16:creationId xmlns:a16="http://schemas.microsoft.com/office/drawing/2014/main" id="{AAD50C4B-5063-4499-BE8E-0F09A0E5A553}"/>
              </a:ext>
            </a:extLst>
          </p:cNvPr>
          <p:cNvSpPr txBox="1"/>
          <p:nvPr/>
        </p:nvSpPr>
        <p:spPr>
          <a:xfrm>
            <a:off x="6096000" y="4509152"/>
            <a:ext cx="5193146" cy="2308324"/>
          </a:xfrm>
          <a:prstGeom prst="rect">
            <a:avLst/>
          </a:prstGeom>
          <a:solidFill>
            <a:srgbClr val="FFFF00"/>
          </a:solidFill>
          <a:ln>
            <a:noFill/>
          </a:ln>
        </p:spPr>
        <p:txBody>
          <a:bodyPr vert="horz" wrap="square" rtlCol="0">
            <a:spAutoFit/>
          </a:bodyPr>
          <a:lstStyle/>
          <a:p>
            <a:r>
              <a:rPr lang="ja-JP" altLang="en-US" dirty="0">
                <a:latin typeface="Meiryo UI" panose="020B0604030504040204" pitchFamily="50" charset="-128"/>
                <a:ea typeface="Meiryo UI" panose="020B0604030504040204" pitchFamily="50" charset="-128"/>
              </a:rPr>
              <a:t>（例）令和５年度に資格取得し，令和６年度に助成金申請をした場合，令和８年３月３１日まで村内居宅介護支援事業所等でケアマネジャーとして勤務をし続ける必要があります。</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→つまり，</a:t>
            </a:r>
            <a:r>
              <a:rPr lang="ja-JP" altLang="en-US" dirty="0">
                <a:solidFill>
                  <a:srgbClr val="FF0000"/>
                </a:solidFill>
                <a:latin typeface="Meiryo UI" panose="020B0604030504040204" pitchFamily="50" charset="-128"/>
                <a:ea typeface="Meiryo UI" panose="020B0604030504040204" pitchFamily="50" charset="-128"/>
              </a:rPr>
              <a:t>指定の期間内で，無職や村外や居宅介護支援事業所以外で勤務している場合や，ケアマネジャー以外の勤務の期間がある場合は対象外</a:t>
            </a:r>
            <a:r>
              <a:rPr lang="ja-JP" altLang="en-US" dirty="0">
                <a:latin typeface="Meiryo UI" panose="020B0604030504040204" pitchFamily="50" charset="-128"/>
                <a:ea typeface="Meiryo UI" panose="020B0604030504040204" pitchFamily="50" charset="-128"/>
              </a:rPr>
              <a:t>になります。</a:t>
            </a:r>
            <a:endParaRPr lang="en-US" altLang="ja-JP"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8311362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6E641D7-98B9-48ED-9A95-5C8FDF84DA44}"/>
              </a:ext>
            </a:extLst>
          </p:cNvPr>
          <p:cNvSpPr>
            <a:spLocks noGrp="1"/>
          </p:cNvSpPr>
          <p:nvPr>
            <p:ph type="title"/>
          </p:nvPr>
        </p:nvSpPr>
        <p:spPr>
          <a:xfrm>
            <a:off x="838200" y="144992"/>
            <a:ext cx="10515600" cy="896408"/>
          </a:xfrm>
        </p:spPr>
        <p:txBody>
          <a:bodyPr/>
          <a:lstStyle/>
          <a:p>
            <a:r>
              <a:rPr kumimoji="1" lang="ja-JP" altLang="en-US" dirty="0">
                <a:latin typeface="Meiryo UI" panose="020B0604030504040204" pitchFamily="50" charset="-128"/>
                <a:ea typeface="Meiryo UI" panose="020B0604030504040204" pitchFamily="50" charset="-128"/>
              </a:rPr>
              <a:t>２．助成対象者要件の</a:t>
            </a:r>
            <a:r>
              <a:rPr lang="ja-JP" altLang="en-US" dirty="0">
                <a:latin typeface="Meiryo UI" panose="020B0604030504040204" pitchFamily="50" charset="-128"/>
                <a:ea typeface="Meiryo UI" panose="020B0604030504040204" pitchFamily="50" charset="-128"/>
              </a:rPr>
              <a:t>解説</a:t>
            </a:r>
            <a:endParaRPr kumimoji="1" lang="ja-JP" altLang="en-US" dirty="0">
              <a:latin typeface="Meiryo UI" panose="020B0604030504040204" pitchFamily="50" charset="-128"/>
              <a:ea typeface="Meiryo UI" panose="020B0604030504040204" pitchFamily="50" charset="-128"/>
            </a:endParaRPr>
          </a:p>
        </p:txBody>
      </p:sp>
      <p:sp>
        <p:nvSpPr>
          <p:cNvPr id="7" name="コンテンツ プレースホルダー 6">
            <a:extLst>
              <a:ext uri="{FF2B5EF4-FFF2-40B4-BE49-F238E27FC236}">
                <a16:creationId xmlns:a16="http://schemas.microsoft.com/office/drawing/2014/main" id="{C09491CA-5F7D-4C8C-B398-3FD6B66E9449}"/>
              </a:ext>
            </a:extLst>
          </p:cNvPr>
          <p:cNvSpPr>
            <a:spLocks noGrp="1"/>
          </p:cNvSpPr>
          <p:nvPr>
            <p:ph idx="1"/>
          </p:nvPr>
        </p:nvSpPr>
        <p:spPr>
          <a:xfrm>
            <a:off x="838200" y="1041400"/>
            <a:ext cx="10515600" cy="545679"/>
          </a:xfrm>
          <a:solidFill>
            <a:schemeClr val="accent1">
              <a:lumMod val="20000"/>
              <a:lumOff val="80000"/>
            </a:schemeClr>
          </a:solidFill>
        </p:spPr>
        <p:txBody>
          <a:bodyPr>
            <a:normAutofit/>
          </a:bodyPr>
          <a:lstStyle/>
          <a:p>
            <a:pPr marL="0" indent="0">
              <a:buNone/>
            </a:pPr>
            <a:r>
              <a:rPr lang="ja-JP" altLang="en-US" dirty="0">
                <a:latin typeface="Meiryo UI" panose="020B0604030504040204" pitchFamily="50" charset="-128"/>
                <a:ea typeface="Meiryo UI" panose="020B0604030504040204" pitchFamily="50" charset="-128"/>
              </a:rPr>
              <a:t>④　ケアマネジャーとして担当する利用者が</a:t>
            </a:r>
            <a:r>
              <a:rPr lang="en-US" altLang="ja-JP" dirty="0">
                <a:latin typeface="Meiryo UI" panose="020B0604030504040204" pitchFamily="50" charset="-128"/>
                <a:ea typeface="Meiryo UI" panose="020B0604030504040204" pitchFamily="50" charset="-128"/>
              </a:rPr>
              <a:t>5</a:t>
            </a:r>
            <a:r>
              <a:rPr lang="ja-JP" altLang="en-US" dirty="0">
                <a:latin typeface="Meiryo UI" panose="020B0604030504040204" pitchFamily="50" charset="-128"/>
                <a:ea typeface="Meiryo UI" panose="020B0604030504040204" pitchFamily="50" charset="-128"/>
              </a:rPr>
              <a:t>人以上いること。</a:t>
            </a:r>
            <a:endParaRPr lang="en-US" altLang="ja-JP" dirty="0">
              <a:latin typeface="Meiryo UI" panose="020B0604030504040204" pitchFamily="50" charset="-128"/>
              <a:ea typeface="Meiryo UI" panose="020B0604030504040204" pitchFamily="50" charset="-128"/>
            </a:endParaRPr>
          </a:p>
        </p:txBody>
      </p:sp>
      <p:sp>
        <p:nvSpPr>
          <p:cNvPr id="203" name="テキスト ボックス 202">
            <a:extLst>
              <a:ext uri="{FF2B5EF4-FFF2-40B4-BE49-F238E27FC236}">
                <a16:creationId xmlns:a16="http://schemas.microsoft.com/office/drawing/2014/main" id="{CDC2E97A-9766-4EEA-B9CC-37B41EE8B876}"/>
              </a:ext>
            </a:extLst>
          </p:cNvPr>
          <p:cNvSpPr txBox="1"/>
          <p:nvPr/>
        </p:nvSpPr>
        <p:spPr>
          <a:xfrm>
            <a:off x="838200" y="1587079"/>
            <a:ext cx="10515600" cy="954107"/>
          </a:xfrm>
          <a:prstGeom prst="rect">
            <a:avLst/>
          </a:prstGeom>
          <a:noFill/>
          <a:ln>
            <a:noFill/>
          </a:ln>
        </p:spPr>
        <p:txBody>
          <a:bodyPr vert="horz" wrap="square" rtlCol="0">
            <a:spAutoFit/>
          </a:bodyPr>
          <a:lstStyle/>
          <a:p>
            <a:r>
              <a:rPr lang="ja-JP" altLang="en-US" sz="2800" dirty="0">
                <a:latin typeface="Meiryo UI" panose="020B0604030504040204" pitchFamily="50" charset="-128"/>
                <a:ea typeface="Meiryo UI" panose="020B0604030504040204" pitchFamily="50" charset="-128"/>
              </a:rPr>
              <a:t>例示すると以下の通りです。事業所の合計でなく申請するケアマネジャー個人の担当人数で判断してください。</a:t>
            </a:r>
            <a:endParaRPr lang="en-US" altLang="ja-JP" sz="2800" dirty="0">
              <a:latin typeface="Meiryo UI" panose="020B0604030504040204" pitchFamily="50" charset="-128"/>
              <a:ea typeface="Meiryo UI" panose="020B0604030504040204" pitchFamily="50" charset="-128"/>
            </a:endParaRPr>
          </a:p>
        </p:txBody>
      </p:sp>
      <p:graphicFrame>
        <p:nvGraphicFramePr>
          <p:cNvPr id="3" name="表 3">
            <a:extLst>
              <a:ext uri="{FF2B5EF4-FFF2-40B4-BE49-F238E27FC236}">
                <a16:creationId xmlns:a16="http://schemas.microsoft.com/office/drawing/2014/main" id="{B8C0284F-E138-4705-A1CB-C89FC32FD652}"/>
              </a:ext>
            </a:extLst>
          </p:cNvPr>
          <p:cNvGraphicFramePr>
            <a:graphicFrameLocks noGrp="1"/>
          </p:cNvGraphicFramePr>
          <p:nvPr>
            <p:extLst>
              <p:ext uri="{D42A27DB-BD31-4B8C-83A1-F6EECF244321}">
                <p14:modId xmlns:p14="http://schemas.microsoft.com/office/powerpoint/2010/main" val="3691336495"/>
              </p:ext>
            </p:extLst>
          </p:nvPr>
        </p:nvGraphicFramePr>
        <p:xfrm>
          <a:off x="838200" y="2518540"/>
          <a:ext cx="10515600" cy="4175760"/>
        </p:xfrm>
        <a:graphic>
          <a:graphicData uri="http://schemas.openxmlformats.org/drawingml/2006/table">
            <a:tbl>
              <a:tblPr firstRow="1" bandRow="1">
                <a:tableStyleId>{5C22544A-7EE6-4342-B048-85BDC9FD1C3A}</a:tableStyleId>
              </a:tblPr>
              <a:tblGrid>
                <a:gridCol w="8952345">
                  <a:extLst>
                    <a:ext uri="{9D8B030D-6E8A-4147-A177-3AD203B41FA5}">
                      <a16:colId xmlns:a16="http://schemas.microsoft.com/office/drawing/2014/main" val="4146032381"/>
                    </a:ext>
                  </a:extLst>
                </a:gridCol>
                <a:gridCol w="1563255">
                  <a:extLst>
                    <a:ext uri="{9D8B030D-6E8A-4147-A177-3AD203B41FA5}">
                      <a16:colId xmlns:a16="http://schemas.microsoft.com/office/drawing/2014/main" val="1816081508"/>
                    </a:ext>
                  </a:extLst>
                </a:gridCol>
              </a:tblGrid>
              <a:tr h="370840">
                <a:tc>
                  <a:txBody>
                    <a:bodyPr/>
                    <a:lstStyle/>
                    <a:p>
                      <a:pPr algn="ctr"/>
                      <a:r>
                        <a:rPr kumimoji="1" lang="ja-JP" altLang="en-US" sz="2000" dirty="0">
                          <a:latin typeface="Meiryo UI" panose="020B0604030504040204" pitchFamily="50" charset="-128"/>
                          <a:ea typeface="Meiryo UI" panose="020B0604030504040204" pitchFamily="50" charset="-128"/>
                        </a:rPr>
                        <a:t>担当する利用者や職員の状況</a:t>
                      </a:r>
                    </a:p>
                  </a:txBody>
                  <a:tcPr/>
                </a:tc>
                <a:tc>
                  <a:txBody>
                    <a:bodyPr/>
                    <a:lstStyle/>
                    <a:p>
                      <a:pPr algn="ctr"/>
                      <a:r>
                        <a:rPr kumimoji="1" lang="ja-JP" altLang="en-US" sz="2000" dirty="0">
                          <a:latin typeface="Meiryo UI" panose="020B0604030504040204" pitchFamily="50" charset="-128"/>
                          <a:ea typeface="Meiryo UI" panose="020B0604030504040204" pitchFamily="50" charset="-128"/>
                        </a:rPr>
                        <a:t>助成の可否</a:t>
                      </a:r>
                    </a:p>
                  </a:txBody>
                  <a:tcPr/>
                </a:tc>
                <a:extLst>
                  <a:ext uri="{0D108BD9-81ED-4DB2-BD59-A6C34878D82A}">
                    <a16:rowId xmlns:a16="http://schemas.microsoft.com/office/drawing/2014/main" val="1265241674"/>
                  </a:ext>
                </a:extLst>
              </a:tr>
              <a:tr h="370840">
                <a:tc>
                  <a:txBody>
                    <a:bodyPr/>
                    <a:lstStyle/>
                    <a:p>
                      <a:pPr algn="l"/>
                      <a:r>
                        <a:rPr kumimoji="1" lang="ja-JP" altLang="en-US" sz="2000" dirty="0">
                          <a:latin typeface="Meiryo UI" panose="020B0604030504040204" pitchFamily="50" charset="-128"/>
                          <a:ea typeface="Meiryo UI" panose="020B0604030504040204" pitchFamily="50" charset="-128"/>
                        </a:rPr>
                        <a:t>助成金申請日時点で，担当人数が</a:t>
                      </a:r>
                      <a:r>
                        <a:rPr kumimoji="1" lang="en-US" altLang="ja-JP" sz="2000" dirty="0">
                          <a:latin typeface="Meiryo UI" panose="020B0604030504040204" pitchFamily="50" charset="-128"/>
                          <a:ea typeface="Meiryo UI" panose="020B0604030504040204" pitchFamily="50" charset="-128"/>
                        </a:rPr>
                        <a:t>6</a:t>
                      </a:r>
                      <a:r>
                        <a:rPr kumimoji="1" lang="ja-JP" altLang="en-US" sz="2000" dirty="0">
                          <a:latin typeface="Meiryo UI" panose="020B0604030504040204" pitchFamily="50" charset="-128"/>
                          <a:ea typeface="Meiryo UI" panose="020B0604030504040204" pitchFamily="50" charset="-128"/>
                        </a:rPr>
                        <a:t>人いる</a:t>
                      </a:r>
                    </a:p>
                  </a:txBody>
                  <a:tcPr anchor="ctr"/>
                </a:tc>
                <a:tc>
                  <a:txBody>
                    <a:bodyPr/>
                    <a:lstStyle/>
                    <a:p>
                      <a:pPr algn="ctr"/>
                      <a:r>
                        <a:rPr kumimoji="1" lang="ja-JP" altLang="en-US" sz="2000" dirty="0">
                          <a:latin typeface="Meiryo UI" panose="020B0604030504040204" pitchFamily="50" charset="-128"/>
                          <a:ea typeface="Meiryo UI" panose="020B0604030504040204" pitchFamily="50" charset="-128"/>
                        </a:rPr>
                        <a:t>可</a:t>
                      </a:r>
                    </a:p>
                  </a:txBody>
                  <a:tcPr anchor="ctr"/>
                </a:tc>
                <a:extLst>
                  <a:ext uri="{0D108BD9-81ED-4DB2-BD59-A6C34878D82A}">
                    <a16:rowId xmlns:a16="http://schemas.microsoft.com/office/drawing/2014/main" val="1098391677"/>
                  </a:ext>
                </a:extLst>
              </a:tr>
              <a:tr h="370840">
                <a:tc>
                  <a:txBody>
                    <a:bodyPr/>
                    <a:lstStyle/>
                    <a:p>
                      <a:pPr algn="l"/>
                      <a:r>
                        <a:rPr kumimoji="1" lang="ja-JP" altLang="en-US" sz="2000" dirty="0">
                          <a:latin typeface="Meiryo UI" panose="020B0604030504040204" pitchFamily="50" charset="-128"/>
                          <a:ea typeface="Meiryo UI" panose="020B0604030504040204" pitchFamily="50" charset="-128"/>
                        </a:rPr>
                        <a:t>助成金申請日時点で，担当人数</a:t>
                      </a:r>
                      <a:r>
                        <a:rPr kumimoji="1" lang="en-US" altLang="ja-JP" sz="2000" dirty="0">
                          <a:latin typeface="Meiryo UI" panose="020B0604030504040204" pitchFamily="50" charset="-128"/>
                          <a:ea typeface="Meiryo UI" panose="020B0604030504040204" pitchFamily="50" charset="-128"/>
                        </a:rPr>
                        <a:t>5</a:t>
                      </a:r>
                      <a:r>
                        <a:rPr kumimoji="1" lang="ja-JP" altLang="en-US" sz="2000" dirty="0">
                          <a:latin typeface="Meiryo UI" panose="020B0604030504040204" pitchFamily="50" charset="-128"/>
                          <a:ea typeface="Meiryo UI" panose="020B0604030504040204" pitchFamily="50" charset="-128"/>
                        </a:rPr>
                        <a:t>人いる</a:t>
                      </a:r>
                    </a:p>
                  </a:txBody>
                  <a:tcPr anchor="ctr"/>
                </a:tc>
                <a:tc>
                  <a:txBody>
                    <a:bodyPr/>
                    <a:lstStyle/>
                    <a:p>
                      <a:pPr algn="ctr"/>
                      <a:r>
                        <a:rPr kumimoji="1" lang="ja-JP" altLang="en-US" sz="2000" dirty="0">
                          <a:latin typeface="Meiryo UI" panose="020B0604030504040204" pitchFamily="50" charset="-128"/>
                          <a:ea typeface="Meiryo UI" panose="020B0604030504040204" pitchFamily="50" charset="-128"/>
                        </a:rPr>
                        <a:t>可</a:t>
                      </a:r>
                    </a:p>
                  </a:txBody>
                  <a:tcPr anchor="ctr"/>
                </a:tc>
                <a:extLst>
                  <a:ext uri="{0D108BD9-81ED-4DB2-BD59-A6C34878D82A}">
                    <a16:rowId xmlns:a16="http://schemas.microsoft.com/office/drawing/2014/main" val="1904685058"/>
                  </a:ext>
                </a:extLst>
              </a:tr>
              <a:tr h="370840">
                <a:tc>
                  <a:txBody>
                    <a:bodyPr/>
                    <a:lstStyle/>
                    <a:p>
                      <a:pPr algn="l"/>
                      <a:r>
                        <a:rPr kumimoji="1" lang="ja-JP" altLang="en-US" sz="2000" dirty="0">
                          <a:latin typeface="Meiryo UI" panose="020B0604030504040204" pitchFamily="50" charset="-128"/>
                          <a:ea typeface="Meiryo UI" panose="020B0604030504040204" pitchFamily="50" charset="-128"/>
                        </a:rPr>
                        <a:t>助成金申請日時点で，担当人数</a:t>
                      </a:r>
                      <a:r>
                        <a:rPr kumimoji="1" lang="en-US" altLang="ja-JP" sz="2000" dirty="0">
                          <a:latin typeface="Meiryo UI" panose="020B0604030504040204" pitchFamily="50" charset="-128"/>
                          <a:ea typeface="Meiryo UI" panose="020B0604030504040204" pitchFamily="50" charset="-128"/>
                        </a:rPr>
                        <a:t>4</a:t>
                      </a:r>
                      <a:r>
                        <a:rPr kumimoji="1" lang="ja-JP" altLang="en-US" sz="2000" dirty="0">
                          <a:latin typeface="Meiryo UI" panose="020B0604030504040204" pitchFamily="50" charset="-128"/>
                          <a:ea typeface="Meiryo UI" panose="020B0604030504040204" pitchFamily="50" charset="-128"/>
                        </a:rPr>
                        <a:t>人いる</a:t>
                      </a:r>
                    </a:p>
                  </a:txBody>
                  <a:tcPr anchor="ctr"/>
                </a:tc>
                <a:tc>
                  <a:txBody>
                    <a:bodyPr/>
                    <a:lstStyle/>
                    <a:p>
                      <a:pPr algn="ctr"/>
                      <a:r>
                        <a:rPr kumimoji="1" lang="ja-JP" altLang="en-US" sz="2000" dirty="0">
                          <a:solidFill>
                            <a:srgbClr val="FF0000"/>
                          </a:solidFill>
                          <a:latin typeface="Meiryo UI" panose="020B0604030504040204" pitchFamily="50" charset="-128"/>
                          <a:ea typeface="Meiryo UI" panose="020B0604030504040204" pitchFamily="50" charset="-128"/>
                        </a:rPr>
                        <a:t>否</a:t>
                      </a:r>
                    </a:p>
                  </a:txBody>
                  <a:tcPr anchor="ctr"/>
                </a:tc>
                <a:extLst>
                  <a:ext uri="{0D108BD9-81ED-4DB2-BD59-A6C34878D82A}">
                    <a16:rowId xmlns:a16="http://schemas.microsoft.com/office/drawing/2014/main" val="2749246207"/>
                  </a:ext>
                </a:extLst>
              </a:tr>
              <a:tr h="370840">
                <a:tc>
                  <a:txBody>
                    <a:bodyPr/>
                    <a:lstStyle/>
                    <a:p>
                      <a:pPr algn="l"/>
                      <a:r>
                        <a:rPr kumimoji="1" lang="ja-JP" altLang="en-US" sz="2000" dirty="0">
                          <a:latin typeface="Meiryo UI" panose="020B0604030504040204" pitchFamily="50" charset="-128"/>
                          <a:ea typeface="Meiryo UI" panose="020B0604030504040204" pitchFamily="50" charset="-128"/>
                        </a:rPr>
                        <a:t>助成金申請日の前日は担当人数が</a:t>
                      </a:r>
                      <a:r>
                        <a:rPr kumimoji="1" lang="en-US" altLang="ja-JP" sz="2000" dirty="0">
                          <a:latin typeface="Meiryo UI" panose="020B0604030504040204" pitchFamily="50" charset="-128"/>
                          <a:ea typeface="Meiryo UI" panose="020B0604030504040204" pitchFamily="50" charset="-128"/>
                        </a:rPr>
                        <a:t>6</a:t>
                      </a:r>
                      <a:r>
                        <a:rPr kumimoji="1" lang="ja-JP" altLang="en-US" sz="2000" dirty="0">
                          <a:latin typeface="Meiryo UI" panose="020B0604030504040204" pitchFamily="50" charset="-128"/>
                          <a:ea typeface="Meiryo UI" panose="020B0604030504040204" pitchFamily="50" charset="-128"/>
                        </a:rPr>
                        <a:t>人だったが，助成金申請日時点で</a:t>
                      </a:r>
                      <a:r>
                        <a:rPr kumimoji="1" lang="en-US" altLang="ja-JP" sz="2000" dirty="0">
                          <a:latin typeface="Meiryo UI" panose="020B0604030504040204" pitchFamily="50" charset="-128"/>
                          <a:ea typeface="Meiryo UI" panose="020B0604030504040204" pitchFamily="50" charset="-128"/>
                        </a:rPr>
                        <a:t>4</a:t>
                      </a:r>
                      <a:r>
                        <a:rPr kumimoji="1" lang="ja-JP" altLang="en-US" sz="2000" dirty="0">
                          <a:latin typeface="Meiryo UI" panose="020B0604030504040204" pitchFamily="50" charset="-128"/>
                          <a:ea typeface="Meiryo UI" panose="020B0604030504040204" pitchFamily="50" charset="-128"/>
                        </a:rPr>
                        <a:t>人いる</a:t>
                      </a:r>
                    </a:p>
                  </a:txBody>
                  <a:tcPr anchor="ctr"/>
                </a:tc>
                <a:tc>
                  <a:txBody>
                    <a:bodyPr/>
                    <a:lstStyle/>
                    <a:p>
                      <a:pPr algn="ctr"/>
                      <a:r>
                        <a:rPr kumimoji="1" lang="ja-JP" altLang="en-US" sz="2000" dirty="0">
                          <a:solidFill>
                            <a:srgbClr val="FF0000"/>
                          </a:solidFill>
                          <a:latin typeface="Meiryo UI" panose="020B0604030504040204" pitchFamily="50" charset="-128"/>
                          <a:ea typeface="Meiryo UI" panose="020B0604030504040204" pitchFamily="50" charset="-128"/>
                        </a:rPr>
                        <a:t>否</a:t>
                      </a:r>
                    </a:p>
                  </a:txBody>
                  <a:tcPr anchor="ctr"/>
                </a:tc>
                <a:extLst>
                  <a:ext uri="{0D108BD9-81ED-4DB2-BD59-A6C34878D82A}">
                    <a16:rowId xmlns:a16="http://schemas.microsoft.com/office/drawing/2014/main" val="2990888798"/>
                  </a:ext>
                </a:extLst>
              </a:tr>
              <a:tr h="370840">
                <a:tc>
                  <a:txBody>
                    <a:bodyPr/>
                    <a:lstStyle/>
                    <a:p>
                      <a:pPr algn="l"/>
                      <a:r>
                        <a:rPr kumimoji="1" lang="ja-JP" altLang="en-US" sz="2000" dirty="0">
                          <a:latin typeface="Meiryo UI" panose="020B0604030504040204" pitchFamily="50" charset="-128"/>
                          <a:ea typeface="Meiryo UI" panose="020B0604030504040204" pitchFamily="50" charset="-128"/>
                        </a:rPr>
                        <a:t>助成金申請日時点で担当人数が</a:t>
                      </a:r>
                      <a:r>
                        <a:rPr kumimoji="1" lang="en-US" altLang="ja-JP" sz="2000" dirty="0">
                          <a:latin typeface="Meiryo UI" panose="020B0604030504040204" pitchFamily="50" charset="-128"/>
                          <a:ea typeface="Meiryo UI" panose="020B0604030504040204" pitchFamily="50" charset="-128"/>
                        </a:rPr>
                        <a:t>4</a:t>
                      </a:r>
                      <a:r>
                        <a:rPr kumimoji="1" lang="ja-JP" altLang="en-US" sz="2000" dirty="0">
                          <a:latin typeface="Meiryo UI" panose="020B0604030504040204" pitchFamily="50" charset="-128"/>
                          <a:ea typeface="Meiryo UI" panose="020B0604030504040204" pitchFamily="50" charset="-128"/>
                        </a:rPr>
                        <a:t>人だったが，助成金申請日の翌日時点で</a:t>
                      </a:r>
                      <a:r>
                        <a:rPr kumimoji="1" lang="en-US" altLang="ja-JP" sz="2000" dirty="0">
                          <a:latin typeface="Meiryo UI" panose="020B0604030504040204" pitchFamily="50" charset="-128"/>
                          <a:ea typeface="Meiryo UI" panose="020B0604030504040204" pitchFamily="50" charset="-128"/>
                        </a:rPr>
                        <a:t>5</a:t>
                      </a:r>
                      <a:r>
                        <a:rPr kumimoji="1" lang="ja-JP" altLang="en-US" sz="2000" dirty="0">
                          <a:latin typeface="Meiryo UI" panose="020B0604030504040204" pitchFamily="50" charset="-128"/>
                          <a:ea typeface="Meiryo UI" panose="020B0604030504040204" pitchFamily="50" charset="-128"/>
                        </a:rPr>
                        <a:t>人になった</a:t>
                      </a:r>
                    </a:p>
                  </a:txBody>
                  <a:tcPr anchor="ctr"/>
                </a:tc>
                <a:tc>
                  <a:txBody>
                    <a:bodyPr/>
                    <a:lstStyle/>
                    <a:p>
                      <a:pPr algn="ctr"/>
                      <a:r>
                        <a:rPr kumimoji="1" lang="ja-JP" altLang="en-US" sz="2000" dirty="0">
                          <a:solidFill>
                            <a:srgbClr val="FF0000"/>
                          </a:solidFill>
                          <a:latin typeface="Meiryo UI" panose="020B0604030504040204" pitchFamily="50" charset="-128"/>
                          <a:ea typeface="Meiryo UI" panose="020B0604030504040204" pitchFamily="50" charset="-128"/>
                        </a:rPr>
                        <a:t>否</a:t>
                      </a:r>
                    </a:p>
                  </a:txBody>
                  <a:tcPr anchor="ctr"/>
                </a:tc>
                <a:extLst>
                  <a:ext uri="{0D108BD9-81ED-4DB2-BD59-A6C34878D82A}">
                    <a16:rowId xmlns:a16="http://schemas.microsoft.com/office/drawing/2014/main" val="3128131589"/>
                  </a:ext>
                </a:extLst>
              </a:tr>
              <a:tr h="370840">
                <a:tc>
                  <a:txBody>
                    <a:bodyPr/>
                    <a:lstStyle/>
                    <a:p>
                      <a:pPr algn="l"/>
                      <a:r>
                        <a:rPr kumimoji="1" lang="ja-JP" altLang="en-US" sz="2000" dirty="0">
                          <a:latin typeface="Meiryo UI" panose="020B0604030504040204" pitchFamily="50" charset="-128"/>
                          <a:ea typeface="Meiryo UI" panose="020B0604030504040204" pitchFamily="50" charset="-128"/>
                        </a:rPr>
                        <a:t>助成金申請日時点で担当人数が</a:t>
                      </a:r>
                      <a:r>
                        <a:rPr kumimoji="1" lang="en-US" altLang="ja-JP" sz="2000" dirty="0">
                          <a:latin typeface="Meiryo UI" panose="020B0604030504040204" pitchFamily="50" charset="-128"/>
                          <a:ea typeface="Meiryo UI" panose="020B0604030504040204" pitchFamily="50" charset="-128"/>
                        </a:rPr>
                        <a:t>6</a:t>
                      </a:r>
                      <a:r>
                        <a:rPr kumimoji="1" lang="ja-JP" altLang="en-US" sz="2000" dirty="0">
                          <a:latin typeface="Meiryo UI" panose="020B0604030504040204" pitchFamily="50" charset="-128"/>
                          <a:ea typeface="Meiryo UI" panose="020B0604030504040204" pitchFamily="50" charset="-128"/>
                        </a:rPr>
                        <a:t>人いたが，助成する職員が事務職員で採用していた</a:t>
                      </a:r>
                    </a:p>
                  </a:txBody>
                  <a:tcPr anchor="ctr"/>
                </a:tc>
                <a:tc>
                  <a:txBody>
                    <a:bodyPr/>
                    <a:lstStyle/>
                    <a:p>
                      <a:pPr algn="ctr"/>
                      <a:r>
                        <a:rPr kumimoji="1" lang="ja-JP" altLang="en-US" sz="2000" dirty="0">
                          <a:solidFill>
                            <a:srgbClr val="FF0000"/>
                          </a:solidFill>
                          <a:latin typeface="Meiryo UI" panose="020B0604030504040204" pitchFamily="50" charset="-128"/>
                          <a:ea typeface="Meiryo UI" panose="020B0604030504040204" pitchFamily="50" charset="-128"/>
                        </a:rPr>
                        <a:t>否</a:t>
                      </a:r>
                    </a:p>
                  </a:txBody>
                  <a:tcPr anchor="ctr"/>
                </a:tc>
                <a:extLst>
                  <a:ext uri="{0D108BD9-81ED-4DB2-BD59-A6C34878D82A}">
                    <a16:rowId xmlns:a16="http://schemas.microsoft.com/office/drawing/2014/main" val="3309240863"/>
                  </a:ext>
                </a:extLst>
              </a:tr>
              <a:tr h="370840">
                <a:tc>
                  <a:txBody>
                    <a:bodyPr/>
                    <a:lstStyle/>
                    <a:p>
                      <a:pPr algn="l"/>
                      <a:r>
                        <a:rPr kumimoji="1" lang="ja-JP" altLang="en-US" sz="2000" dirty="0">
                          <a:latin typeface="Meiryo UI" panose="020B0604030504040204" pitchFamily="50" charset="-128"/>
                          <a:ea typeface="Meiryo UI" panose="020B0604030504040204" pitchFamily="50" charset="-128"/>
                        </a:rPr>
                        <a:t>助成金申請日時点で，担当人数が要介護</a:t>
                      </a:r>
                      <a:r>
                        <a:rPr kumimoji="1" lang="en-US" altLang="ja-JP" sz="2000" dirty="0">
                          <a:latin typeface="Meiryo UI" panose="020B0604030504040204" pitchFamily="50" charset="-128"/>
                          <a:ea typeface="Meiryo UI" panose="020B0604030504040204" pitchFamily="50" charset="-128"/>
                        </a:rPr>
                        <a:t>3</a:t>
                      </a:r>
                      <a:r>
                        <a:rPr kumimoji="1" lang="ja-JP" altLang="en-US" sz="2000" dirty="0">
                          <a:latin typeface="Meiryo UI" panose="020B0604030504040204" pitchFamily="50" charset="-128"/>
                          <a:ea typeface="Meiryo UI" panose="020B0604030504040204" pitchFamily="50" charset="-128"/>
                        </a:rPr>
                        <a:t>人，要支援</a:t>
                      </a:r>
                      <a:r>
                        <a:rPr kumimoji="1" lang="en-US" altLang="ja-JP" sz="2000" dirty="0">
                          <a:latin typeface="Meiryo UI" panose="020B0604030504040204" pitchFamily="50" charset="-128"/>
                          <a:ea typeface="Meiryo UI" panose="020B0604030504040204" pitchFamily="50" charset="-128"/>
                        </a:rPr>
                        <a:t>2</a:t>
                      </a:r>
                      <a:r>
                        <a:rPr kumimoji="1" lang="ja-JP" altLang="en-US" sz="2000" dirty="0">
                          <a:latin typeface="Meiryo UI" panose="020B0604030504040204" pitchFamily="50" charset="-128"/>
                          <a:ea typeface="Meiryo UI" panose="020B0604030504040204" pitchFamily="50" charset="-128"/>
                        </a:rPr>
                        <a:t>人いる</a:t>
                      </a:r>
                    </a:p>
                  </a:txBody>
                  <a:tcPr anchor="ctr"/>
                </a:tc>
                <a:tc>
                  <a:txBody>
                    <a:bodyPr/>
                    <a:lstStyle/>
                    <a:p>
                      <a:pPr algn="ctr"/>
                      <a:r>
                        <a:rPr kumimoji="1" lang="ja-JP" altLang="en-US" sz="2000" dirty="0">
                          <a:solidFill>
                            <a:schemeClr val="tx1"/>
                          </a:solidFill>
                          <a:latin typeface="Meiryo UI" panose="020B0604030504040204" pitchFamily="50" charset="-128"/>
                          <a:ea typeface="Meiryo UI" panose="020B0604030504040204" pitchFamily="50" charset="-128"/>
                        </a:rPr>
                        <a:t>可</a:t>
                      </a:r>
                    </a:p>
                  </a:txBody>
                  <a:tcPr anchor="ctr"/>
                </a:tc>
                <a:extLst>
                  <a:ext uri="{0D108BD9-81ED-4DB2-BD59-A6C34878D82A}">
                    <a16:rowId xmlns:a16="http://schemas.microsoft.com/office/drawing/2014/main" val="2150092435"/>
                  </a:ext>
                </a:extLst>
              </a:tr>
              <a:tr h="370840">
                <a:tc>
                  <a:txBody>
                    <a:bodyPr/>
                    <a:lstStyle/>
                    <a:p>
                      <a:pPr algn="l"/>
                      <a:r>
                        <a:rPr kumimoji="1" lang="ja-JP" altLang="en-US" sz="2000" dirty="0">
                          <a:latin typeface="Meiryo UI" panose="020B0604030504040204" pitchFamily="50" charset="-128"/>
                          <a:ea typeface="Meiryo UI" panose="020B0604030504040204" pitchFamily="50" charset="-128"/>
                        </a:rPr>
                        <a:t>助成金申請日時点で，担当人数が要支援</a:t>
                      </a:r>
                      <a:r>
                        <a:rPr kumimoji="1" lang="en-US" altLang="ja-JP" sz="2000" dirty="0">
                          <a:latin typeface="Meiryo UI" panose="020B0604030504040204" pitchFamily="50" charset="-128"/>
                          <a:ea typeface="Meiryo UI" panose="020B0604030504040204" pitchFamily="50" charset="-128"/>
                        </a:rPr>
                        <a:t>5</a:t>
                      </a:r>
                      <a:r>
                        <a:rPr kumimoji="1" lang="ja-JP" altLang="en-US" sz="2000" dirty="0">
                          <a:latin typeface="Meiryo UI" panose="020B0604030504040204" pitchFamily="50" charset="-128"/>
                          <a:ea typeface="Meiryo UI" panose="020B0604030504040204" pitchFamily="50" charset="-128"/>
                        </a:rPr>
                        <a:t>人いる。</a:t>
                      </a:r>
                    </a:p>
                  </a:txBody>
                  <a:tcPr anchor="ctr"/>
                </a:tc>
                <a:tc>
                  <a:txBody>
                    <a:bodyPr/>
                    <a:lstStyle/>
                    <a:p>
                      <a:pPr algn="ctr"/>
                      <a:r>
                        <a:rPr kumimoji="1" lang="ja-JP" altLang="en-US" sz="2000" dirty="0">
                          <a:solidFill>
                            <a:schemeClr val="tx1"/>
                          </a:solidFill>
                          <a:latin typeface="Meiryo UI" panose="020B0604030504040204" pitchFamily="50" charset="-128"/>
                          <a:ea typeface="Meiryo UI" panose="020B0604030504040204" pitchFamily="50" charset="-128"/>
                        </a:rPr>
                        <a:t>可</a:t>
                      </a:r>
                    </a:p>
                  </a:txBody>
                  <a:tcPr anchor="ctr"/>
                </a:tc>
                <a:extLst>
                  <a:ext uri="{0D108BD9-81ED-4DB2-BD59-A6C34878D82A}">
                    <a16:rowId xmlns:a16="http://schemas.microsoft.com/office/drawing/2014/main" val="746652294"/>
                  </a:ext>
                </a:extLst>
              </a:tr>
            </a:tbl>
          </a:graphicData>
        </a:graphic>
      </p:graphicFrame>
    </p:spTree>
    <p:extLst>
      <p:ext uri="{BB962C8B-B14F-4D97-AF65-F5344CB8AC3E}">
        <p14:creationId xmlns:p14="http://schemas.microsoft.com/office/powerpoint/2010/main" val="14789529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6E641D7-98B9-48ED-9A95-5C8FDF84DA44}"/>
              </a:ext>
            </a:extLst>
          </p:cNvPr>
          <p:cNvSpPr>
            <a:spLocks noGrp="1"/>
          </p:cNvSpPr>
          <p:nvPr>
            <p:ph type="title"/>
          </p:nvPr>
        </p:nvSpPr>
        <p:spPr>
          <a:xfrm>
            <a:off x="838200" y="144992"/>
            <a:ext cx="10515600" cy="896408"/>
          </a:xfrm>
        </p:spPr>
        <p:txBody>
          <a:bodyPr/>
          <a:lstStyle/>
          <a:p>
            <a:r>
              <a:rPr kumimoji="1" lang="ja-JP" altLang="en-US" dirty="0">
                <a:latin typeface="Meiryo UI" panose="020B0604030504040204" pitchFamily="50" charset="-128"/>
                <a:ea typeface="Meiryo UI" panose="020B0604030504040204" pitchFamily="50" charset="-128"/>
              </a:rPr>
              <a:t>２．助成対象者要件の</a:t>
            </a:r>
            <a:r>
              <a:rPr lang="ja-JP" altLang="en-US" dirty="0">
                <a:latin typeface="Meiryo UI" panose="020B0604030504040204" pitchFamily="50" charset="-128"/>
                <a:ea typeface="Meiryo UI" panose="020B0604030504040204" pitchFamily="50" charset="-128"/>
              </a:rPr>
              <a:t>解説</a:t>
            </a:r>
            <a:endParaRPr kumimoji="1" lang="ja-JP" altLang="en-US" dirty="0">
              <a:latin typeface="Meiryo UI" panose="020B0604030504040204" pitchFamily="50" charset="-128"/>
              <a:ea typeface="Meiryo UI" panose="020B0604030504040204" pitchFamily="50" charset="-128"/>
            </a:endParaRPr>
          </a:p>
        </p:txBody>
      </p:sp>
      <p:sp>
        <p:nvSpPr>
          <p:cNvPr id="7" name="コンテンツ プレースホルダー 6">
            <a:extLst>
              <a:ext uri="{FF2B5EF4-FFF2-40B4-BE49-F238E27FC236}">
                <a16:creationId xmlns:a16="http://schemas.microsoft.com/office/drawing/2014/main" id="{C09491CA-5F7D-4C8C-B398-3FD6B66E9449}"/>
              </a:ext>
            </a:extLst>
          </p:cNvPr>
          <p:cNvSpPr>
            <a:spLocks noGrp="1"/>
          </p:cNvSpPr>
          <p:nvPr>
            <p:ph idx="1"/>
          </p:nvPr>
        </p:nvSpPr>
        <p:spPr>
          <a:xfrm>
            <a:off x="838200" y="889001"/>
            <a:ext cx="10515600" cy="1048806"/>
          </a:xfrm>
          <a:solidFill>
            <a:schemeClr val="accent1">
              <a:lumMod val="20000"/>
              <a:lumOff val="80000"/>
            </a:schemeClr>
          </a:solidFill>
        </p:spPr>
        <p:txBody>
          <a:bodyPr anchor="ctr">
            <a:normAutofit/>
          </a:bodyPr>
          <a:lstStyle/>
          <a:p>
            <a:pPr marL="0" indent="0">
              <a:buNone/>
            </a:pPr>
            <a:r>
              <a:rPr lang="ja-JP" altLang="en-US" dirty="0">
                <a:latin typeface="Meiryo UI" panose="020B0604030504040204" pitchFamily="50" charset="-128"/>
                <a:ea typeface="Meiryo UI" panose="020B0604030504040204" pitchFamily="50" charset="-128"/>
              </a:rPr>
              <a:t>⑤　ケアマネジャーとして担当する利用者のうち</a:t>
            </a:r>
            <a:r>
              <a:rPr lang="en-US" altLang="ja-JP" dirty="0">
                <a:latin typeface="Meiryo UI" panose="020B0604030504040204" pitchFamily="50" charset="-128"/>
                <a:ea typeface="Meiryo UI" panose="020B0604030504040204" pitchFamily="50" charset="-128"/>
              </a:rPr>
              <a:t>2</a:t>
            </a:r>
            <a:r>
              <a:rPr lang="ja-JP" altLang="en-US" dirty="0">
                <a:latin typeface="Meiryo UI" panose="020B0604030504040204" pitchFamily="50" charset="-128"/>
                <a:ea typeface="Meiryo UI" panose="020B0604030504040204" pitchFamily="50" charset="-128"/>
              </a:rPr>
              <a:t>分の</a:t>
            </a:r>
            <a:r>
              <a:rPr lang="en-US" altLang="ja-JP" dirty="0">
                <a:latin typeface="Meiryo UI" panose="020B0604030504040204" pitchFamily="50" charset="-128"/>
                <a:ea typeface="Meiryo UI" panose="020B0604030504040204" pitchFamily="50" charset="-128"/>
              </a:rPr>
              <a:t>1</a:t>
            </a:r>
            <a:r>
              <a:rPr lang="ja-JP" altLang="en-US" dirty="0">
                <a:latin typeface="Meiryo UI" panose="020B0604030504040204" pitchFamily="50" charset="-128"/>
                <a:ea typeface="Meiryo UI" panose="020B0604030504040204" pitchFamily="50" charset="-128"/>
              </a:rPr>
              <a:t>以上が東海村の</a:t>
            </a:r>
            <a:endParaRPr lang="en-US" altLang="ja-JP" dirty="0">
              <a:latin typeface="Meiryo UI" panose="020B0604030504040204" pitchFamily="50" charset="-128"/>
              <a:ea typeface="Meiryo UI" panose="020B0604030504040204" pitchFamily="50" charset="-128"/>
            </a:endParaRPr>
          </a:p>
          <a:p>
            <a:pPr marL="0" indent="0">
              <a:buNone/>
            </a:pPr>
            <a:r>
              <a:rPr lang="ja-JP" altLang="en-US" dirty="0">
                <a:latin typeface="Meiryo UI" panose="020B0604030504040204" pitchFamily="50" charset="-128"/>
                <a:ea typeface="Meiryo UI" panose="020B0604030504040204" pitchFamily="50" charset="-128"/>
              </a:rPr>
              <a:t>　保険者であること。</a:t>
            </a:r>
          </a:p>
        </p:txBody>
      </p:sp>
      <p:sp>
        <p:nvSpPr>
          <p:cNvPr id="203" name="テキスト ボックス 202">
            <a:extLst>
              <a:ext uri="{FF2B5EF4-FFF2-40B4-BE49-F238E27FC236}">
                <a16:creationId xmlns:a16="http://schemas.microsoft.com/office/drawing/2014/main" id="{CDC2E97A-9766-4EEA-B9CC-37B41EE8B876}"/>
              </a:ext>
            </a:extLst>
          </p:cNvPr>
          <p:cNvSpPr txBox="1"/>
          <p:nvPr/>
        </p:nvSpPr>
        <p:spPr>
          <a:xfrm>
            <a:off x="838200" y="1937808"/>
            <a:ext cx="10515600" cy="1384995"/>
          </a:xfrm>
          <a:prstGeom prst="rect">
            <a:avLst/>
          </a:prstGeom>
          <a:noFill/>
          <a:ln>
            <a:noFill/>
          </a:ln>
        </p:spPr>
        <p:txBody>
          <a:bodyPr vert="horz" wrap="square" rtlCol="0">
            <a:spAutoFit/>
          </a:bodyPr>
          <a:lstStyle/>
          <a:p>
            <a:r>
              <a:rPr lang="ja-JP" altLang="en-US" sz="2800" dirty="0">
                <a:latin typeface="Meiryo UI" panose="020B0604030504040204" pitchFamily="50" charset="-128"/>
                <a:ea typeface="Meiryo UI" panose="020B0604030504040204" pitchFamily="50" charset="-128"/>
              </a:rPr>
              <a:t>例示すると以下の通りです。要支援，要介護によって人数のカウントは変わらない。事業所の合計でなく申請するケアマネジャー個人の担当人数で判断してください。</a:t>
            </a:r>
            <a:endParaRPr lang="en-US" altLang="ja-JP" sz="2800" dirty="0">
              <a:latin typeface="Meiryo UI" panose="020B0604030504040204" pitchFamily="50" charset="-128"/>
              <a:ea typeface="Meiryo UI" panose="020B0604030504040204" pitchFamily="50" charset="-128"/>
            </a:endParaRPr>
          </a:p>
        </p:txBody>
      </p:sp>
      <p:graphicFrame>
        <p:nvGraphicFramePr>
          <p:cNvPr id="3" name="表 3">
            <a:extLst>
              <a:ext uri="{FF2B5EF4-FFF2-40B4-BE49-F238E27FC236}">
                <a16:creationId xmlns:a16="http://schemas.microsoft.com/office/drawing/2014/main" id="{B8C0284F-E138-4705-A1CB-C89FC32FD652}"/>
              </a:ext>
            </a:extLst>
          </p:cNvPr>
          <p:cNvGraphicFramePr>
            <a:graphicFrameLocks noGrp="1"/>
          </p:cNvGraphicFramePr>
          <p:nvPr>
            <p:extLst>
              <p:ext uri="{D42A27DB-BD31-4B8C-83A1-F6EECF244321}">
                <p14:modId xmlns:p14="http://schemas.microsoft.com/office/powerpoint/2010/main" val="364900056"/>
              </p:ext>
            </p:extLst>
          </p:nvPr>
        </p:nvGraphicFramePr>
        <p:xfrm>
          <a:off x="838200" y="3255982"/>
          <a:ext cx="10515600" cy="3200400"/>
        </p:xfrm>
        <a:graphic>
          <a:graphicData uri="http://schemas.openxmlformats.org/drawingml/2006/table">
            <a:tbl>
              <a:tblPr firstRow="1" bandRow="1">
                <a:tableStyleId>{5C22544A-7EE6-4342-B048-85BDC9FD1C3A}</a:tableStyleId>
              </a:tblPr>
              <a:tblGrid>
                <a:gridCol w="8813800">
                  <a:extLst>
                    <a:ext uri="{9D8B030D-6E8A-4147-A177-3AD203B41FA5}">
                      <a16:colId xmlns:a16="http://schemas.microsoft.com/office/drawing/2014/main" val="4146032381"/>
                    </a:ext>
                  </a:extLst>
                </a:gridCol>
                <a:gridCol w="1701800">
                  <a:extLst>
                    <a:ext uri="{9D8B030D-6E8A-4147-A177-3AD203B41FA5}">
                      <a16:colId xmlns:a16="http://schemas.microsoft.com/office/drawing/2014/main" val="1816081508"/>
                    </a:ext>
                  </a:extLst>
                </a:gridCol>
              </a:tblGrid>
              <a:tr h="370840">
                <a:tc>
                  <a:txBody>
                    <a:bodyPr/>
                    <a:lstStyle/>
                    <a:p>
                      <a:pPr algn="ctr"/>
                      <a:r>
                        <a:rPr kumimoji="1" lang="ja-JP" altLang="en-US" sz="2000" dirty="0">
                          <a:latin typeface="Meiryo UI" panose="020B0604030504040204" pitchFamily="50" charset="-128"/>
                          <a:ea typeface="Meiryo UI" panose="020B0604030504040204" pitchFamily="50" charset="-128"/>
                        </a:rPr>
                        <a:t>担当する利用者の状況</a:t>
                      </a:r>
                    </a:p>
                  </a:txBody>
                  <a:tcPr anchor="ctr"/>
                </a:tc>
                <a:tc>
                  <a:txBody>
                    <a:bodyPr/>
                    <a:lstStyle/>
                    <a:p>
                      <a:pPr algn="ctr"/>
                      <a:r>
                        <a:rPr kumimoji="1" lang="ja-JP" altLang="en-US" sz="2000" dirty="0">
                          <a:latin typeface="Meiryo UI" panose="020B0604030504040204" pitchFamily="50" charset="-128"/>
                          <a:ea typeface="Meiryo UI" panose="020B0604030504040204" pitchFamily="50" charset="-128"/>
                        </a:rPr>
                        <a:t>助成の可否</a:t>
                      </a:r>
                    </a:p>
                  </a:txBody>
                  <a:tcPr anchor="ctr"/>
                </a:tc>
                <a:extLst>
                  <a:ext uri="{0D108BD9-81ED-4DB2-BD59-A6C34878D82A}">
                    <a16:rowId xmlns:a16="http://schemas.microsoft.com/office/drawing/2014/main" val="1265241674"/>
                  </a:ext>
                </a:extLst>
              </a:tr>
              <a:tr h="370840">
                <a:tc>
                  <a:txBody>
                    <a:bodyPr/>
                    <a:lstStyle/>
                    <a:p>
                      <a:pPr algn="l"/>
                      <a:r>
                        <a:rPr kumimoji="1" lang="ja-JP" altLang="en-US" sz="2000" dirty="0">
                          <a:latin typeface="Meiryo UI" panose="020B0604030504040204" pitchFamily="50" charset="-128"/>
                          <a:ea typeface="Meiryo UI" panose="020B0604030504040204" pitchFamily="50" charset="-128"/>
                        </a:rPr>
                        <a:t>担当人数が</a:t>
                      </a:r>
                      <a:r>
                        <a:rPr kumimoji="1" lang="en-US" altLang="ja-JP" sz="2000" dirty="0">
                          <a:latin typeface="Meiryo UI" panose="020B0604030504040204" pitchFamily="50" charset="-128"/>
                          <a:ea typeface="Meiryo UI" panose="020B0604030504040204" pitchFamily="50" charset="-128"/>
                        </a:rPr>
                        <a:t>20</a:t>
                      </a:r>
                      <a:r>
                        <a:rPr kumimoji="1" lang="ja-JP" altLang="en-US" sz="2000" dirty="0">
                          <a:latin typeface="Meiryo UI" panose="020B0604030504040204" pitchFamily="50" charset="-128"/>
                          <a:ea typeface="Meiryo UI" panose="020B0604030504040204" pitchFamily="50" charset="-128"/>
                        </a:rPr>
                        <a:t>人で，東海村の被保険者が</a:t>
                      </a:r>
                      <a:r>
                        <a:rPr kumimoji="1" lang="en-US" altLang="ja-JP" sz="2000" dirty="0">
                          <a:latin typeface="Meiryo UI" panose="020B0604030504040204" pitchFamily="50" charset="-128"/>
                          <a:ea typeface="Meiryo UI" panose="020B0604030504040204" pitchFamily="50" charset="-128"/>
                        </a:rPr>
                        <a:t>9</a:t>
                      </a:r>
                      <a:r>
                        <a:rPr kumimoji="1" lang="ja-JP" altLang="en-US" sz="2000" dirty="0">
                          <a:latin typeface="Meiryo UI" panose="020B0604030504040204" pitchFamily="50" charset="-128"/>
                          <a:ea typeface="Meiryo UI" panose="020B0604030504040204" pitchFamily="50" charset="-128"/>
                        </a:rPr>
                        <a:t>人，残りの</a:t>
                      </a:r>
                      <a:r>
                        <a:rPr kumimoji="1" lang="en-US" altLang="ja-JP" sz="2000" dirty="0">
                          <a:latin typeface="Meiryo UI" panose="020B0604030504040204" pitchFamily="50" charset="-128"/>
                          <a:ea typeface="Meiryo UI" panose="020B0604030504040204" pitchFamily="50" charset="-128"/>
                        </a:rPr>
                        <a:t>11</a:t>
                      </a:r>
                      <a:r>
                        <a:rPr kumimoji="1" lang="ja-JP" altLang="en-US" sz="2000" dirty="0">
                          <a:latin typeface="Meiryo UI" panose="020B0604030504040204" pitchFamily="50" charset="-128"/>
                          <a:ea typeface="Meiryo UI" panose="020B0604030504040204" pitchFamily="50" charset="-128"/>
                        </a:rPr>
                        <a:t>人は他市町村の被保険者</a:t>
                      </a:r>
                    </a:p>
                  </a:txBody>
                  <a:tcPr/>
                </a:tc>
                <a:tc>
                  <a:txBody>
                    <a:bodyPr/>
                    <a:lstStyle/>
                    <a:p>
                      <a:pPr algn="ctr"/>
                      <a:r>
                        <a:rPr kumimoji="1" lang="ja-JP" altLang="en-US" sz="2000" dirty="0">
                          <a:solidFill>
                            <a:srgbClr val="FF0000"/>
                          </a:solidFill>
                          <a:latin typeface="Meiryo UI" panose="020B0604030504040204" pitchFamily="50" charset="-128"/>
                          <a:ea typeface="Meiryo UI" panose="020B0604030504040204" pitchFamily="50" charset="-128"/>
                        </a:rPr>
                        <a:t>否</a:t>
                      </a:r>
                    </a:p>
                  </a:txBody>
                  <a:tcPr anchor="ctr"/>
                </a:tc>
                <a:extLst>
                  <a:ext uri="{0D108BD9-81ED-4DB2-BD59-A6C34878D82A}">
                    <a16:rowId xmlns:a16="http://schemas.microsoft.com/office/drawing/2014/main" val="1098391677"/>
                  </a:ext>
                </a:extLst>
              </a:tr>
              <a:tr h="370840">
                <a:tc>
                  <a:txBody>
                    <a:bodyPr/>
                    <a:lstStyle/>
                    <a:p>
                      <a:pPr algn="l"/>
                      <a:r>
                        <a:rPr kumimoji="1" lang="ja-JP" altLang="en-US" sz="2000" dirty="0">
                          <a:latin typeface="Meiryo UI" panose="020B0604030504040204" pitchFamily="50" charset="-128"/>
                          <a:ea typeface="Meiryo UI" panose="020B0604030504040204" pitchFamily="50" charset="-128"/>
                        </a:rPr>
                        <a:t>担当人数が</a:t>
                      </a:r>
                      <a:r>
                        <a:rPr kumimoji="1" lang="en-US" altLang="ja-JP" sz="2000" dirty="0">
                          <a:latin typeface="Meiryo UI" panose="020B0604030504040204" pitchFamily="50" charset="-128"/>
                          <a:ea typeface="Meiryo UI" panose="020B0604030504040204" pitchFamily="50" charset="-128"/>
                        </a:rPr>
                        <a:t>20</a:t>
                      </a:r>
                      <a:r>
                        <a:rPr kumimoji="1" lang="ja-JP" altLang="en-US" sz="2000" dirty="0">
                          <a:latin typeface="Meiryo UI" panose="020B0604030504040204" pitchFamily="50" charset="-128"/>
                          <a:ea typeface="Meiryo UI" panose="020B0604030504040204" pitchFamily="50" charset="-128"/>
                        </a:rPr>
                        <a:t>人で，東海村の被保険者が</a:t>
                      </a:r>
                      <a:r>
                        <a:rPr kumimoji="1" lang="en-US" altLang="ja-JP" sz="2000" dirty="0">
                          <a:latin typeface="Meiryo UI" panose="020B0604030504040204" pitchFamily="50" charset="-128"/>
                          <a:ea typeface="Meiryo UI" panose="020B0604030504040204" pitchFamily="50" charset="-128"/>
                        </a:rPr>
                        <a:t>10</a:t>
                      </a:r>
                      <a:r>
                        <a:rPr kumimoji="1" lang="ja-JP" altLang="en-US" sz="2000" dirty="0">
                          <a:latin typeface="Meiryo UI" panose="020B0604030504040204" pitchFamily="50" charset="-128"/>
                          <a:ea typeface="Meiryo UI" panose="020B0604030504040204" pitchFamily="50" charset="-128"/>
                        </a:rPr>
                        <a:t>人，残りの</a:t>
                      </a:r>
                      <a:r>
                        <a:rPr kumimoji="1" lang="en-US" altLang="ja-JP" sz="2000" dirty="0">
                          <a:latin typeface="Meiryo UI" panose="020B0604030504040204" pitchFamily="50" charset="-128"/>
                          <a:ea typeface="Meiryo UI" panose="020B0604030504040204" pitchFamily="50" charset="-128"/>
                        </a:rPr>
                        <a:t>10</a:t>
                      </a:r>
                      <a:r>
                        <a:rPr kumimoji="1" lang="ja-JP" altLang="en-US" sz="2000" dirty="0">
                          <a:latin typeface="Meiryo UI" panose="020B0604030504040204" pitchFamily="50" charset="-128"/>
                          <a:ea typeface="Meiryo UI" panose="020B0604030504040204" pitchFamily="50" charset="-128"/>
                        </a:rPr>
                        <a:t>人は他市町村の被保険者</a:t>
                      </a:r>
                    </a:p>
                  </a:txBody>
                  <a:tcPr/>
                </a:tc>
                <a:tc>
                  <a:txBody>
                    <a:bodyPr/>
                    <a:lstStyle/>
                    <a:p>
                      <a:pPr algn="ctr"/>
                      <a:r>
                        <a:rPr kumimoji="1" lang="ja-JP" altLang="en-US" sz="2000" dirty="0">
                          <a:latin typeface="Meiryo UI" panose="020B0604030504040204" pitchFamily="50" charset="-128"/>
                          <a:ea typeface="Meiryo UI" panose="020B0604030504040204" pitchFamily="50" charset="-128"/>
                        </a:rPr>
                        <a:t>可</a:t>
                      </a:r>
                    </a:p>
                  </a:txBody>
                  <a:tcPr anchor="ctr"/>
                </a:tc>
                <a:extLst>
                  <a:ext uri="{0D108BD9-81ED-4DB2-BD59-A6C34878D82A}">
                    <a16:rowId xmlns:a16="http://schemas.microsoft.com/office/drawing/2014/main" val="190468505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dirty="0">
                          <a:latin typeface="Meiryo UI" panose="020B0604030504040204" pitchFamily="50" charset="-128"/>
                          <a:ea typeface="Meiryo UI" panose="020B0604030504040204" pitchFamily="50" charset="-128"/>
                        </a:rPr>
                        <a:t>担当人数が</a:t>
                      </a:r>
                      <a:r>
                        <a:rPr kumimoji="1" lang="en-US" altLang="ja-JP" sz="2000" dirty="0">
                          <a:latin typeface="Meiryo UI" panose="020B0604030504040204" pitchFamily="50" charset="-128"/>
                          <a:ea typeface="Meiryo UI" panose="020B0604030504040204" pitchFamily="50" charset="-128"/>
                        </a:rPr>
                        <a:t>20</a:t>
                      </a:r>
                      <a:r>
                        <a:rPr kumimoji="1" lang="ja-JP" altLang="en-US" sz="2000" dirty="0">
                          <a:latin typeface="Meiryo UI" panose="020B0604030504040204" pitchFamily="50" charset="-128"/>
                          <a:ea typeface="Meiryo UI" panose="020B0604030504040204" pitchFamily="50" charset="-128"/>
                        </a:rPr>
                        <a:t>人で，東海村の被保険者が</a:t>
                      </a:r>
                      <a:r>
                        <a:rPr kumimoji="1" lang="en-US" altLang="ja-JP" sz="2000" dirty="0">
                          <a:latin typeface="Meiryo UI" panose="020B0604030504040204" pitchFamily="50" charset="-128"/>
                          <a:ea typeface="Meiryo UI" panose="020B0604030504040204" pitchFamily="50" charset="-128"/>
                        </a:rPr>
                        <a:t>9</a:t>
                      </a:r>
                      <a:r>
                        <a:rPr kumimoji="1" lang="ja-JP" altLang="en-US" sz="2000" dirty="0">
                          <a:latin typeface="Meiryo UI" panose="020B0604030504040204" pitchFamily="50" charset="-128"/>
                          <a:ea typeface="Meiryo UI" panose="020B0604030504040204" pitchFamily="50" charset="-128"/>
                        </a:rPr>
                        <a:t>人，他市町村の被保険者が</a:t>
                      </a:r>
                      <a:r>
                        <a:rPr kumimoji="1" lang="en-US" altLang="ja-JP" sz="2000" dirty="0">
                          <a:latin typeface="Meiryo UI" panose="020B0604030504040204" pitchFamily="50" charset="-128"/>
                          <a:ea typeface="Meiryo UI" panose="020B0604030504040204" pitchFamily="50" charset="-128"/>
                        </a:rPr>
                        <a:t>9</a:t>
                      </a:r>
                      <a:r>
                        <a:rPr kumimoji="1" lang="ja-JP" altLang="en-US" sz="2000" dirty="0">
                          <a:latin typeface="Meiryo UI" panose="020B0604030504040204" pitchFamily="50" charset="-128"/>
                          <a:ea typeface="Meiryo UI" panose="020B0604030504040204" pitchFamily="50" charset="-128"/>
                        </a:rPr>
                        <a:t>人，残りの</a:t>
                      </a:r>
                      <a:r>
                        <a:rPr kumimoji="1" lang="en-US" altLang="ja-JP" sz="2000" dirty="0">
                          <a:latin typeface="Meiryo UI" panose="020B0604030504040204" pitchFamily="50" charset="-128"/>
                          <a:ea typeface="Meiryo UI" panose="020B0604030504040204" pitchFamily="50" charset="-128"/>
                        </a:rPr>
                        <a:t>2</a:t>
                      </a:r>
                      <a:r>
                        <a:rPr kumimoji="1" lang="ja-JP" altLang="en-US" sz="2000" dirty="0">
                          <a:latin typeface="Meiryo UI" panose="020B0604030504040204" pitchFamily="50" charset="-128"/>
                          <a:ea typeface="Meiryo UI" panose="020B0604030504040204" pitchFamily="50" charset="-128"/>
                        </a:rPr>
                        <a:t>人は東海村の被保険者だが住民票が他市町村にある（住所地特例者）。</a:t>
                      </a:r>
                    </a:p>
                  </a:txBody>
                  <a:tcPr/>
                </a:tc>
                <a:tc>
                  <a:txBody>
                    <a:bodyPr/>
                    <a:lstStyle/>
                    <a:p>
                      <a:pPr algn="ctr"/>
                      <a:r>
                        <a:rPr kumimoji="1" lang="ja-JP" altLang="en-US" sz="2000" dirty="0">
                          <a:latin typeface="Meiryo UI" panose="020B0604030504040204" pitchFamily="50" charset="-128"/>
                          <a:ea typeface="Meiryo UI" panose="020B0604030504040204" pitchFamily="50" charset="-128"/>
                        </a:rPr>
                        <a:t>可</a:t>
                      </a:r>
                    </a:p>
                  </a:txBody>
                  <a:tcPr anchor="ctr"/>
                </a:tc>
                <a:extLst>
                  <a:ext uri="{0D108BD9-81ED-4DB2-BD59-A6C34878D82A}">
                    <a16:rowId xmlns:a16="http://schemas.microsoft.com/office/drawing/2014/main" val="2749246207"/>
                  </a:ext>
                </a:extLst>
              </a:tr>
              <a:tr h="33127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dirty="0">
                          <a:latin typeface="Meiryo UI" panose="020B0604030504040204" pitchFamily="50" charset="-128"/>
                          <a:ea typeface="Meiryo UI" panose="020B0604030504040204" pitchFamily="50" charset="-128"/>
                        </a:rPr>
                        <a:t>担当人数が</a:t>
                      </a:r>
                      <a:r>
                        <a:rPr kumimoji="1" lang="en-US" altLang="ja-JP" sz="2000" dirty="0">
                          <a:latin typeface="Meiryo UI" panose="020B0604030504040204" pitchFamily="50" charset="-128"/>
                          <a:ea typeface="Meiryo UI" panose="020B0604030504040204" pitchFamily="50" charset="-128"/>
                        </a:rPr>
                        <a:t>20</a:t>
                      </a:r>
                      <a:r>
                        <a:rPr kumimoji="1" lang="ja-JP" altLang="en-US" sz="2000" dirty="0">
                          <a:latin typeface="Meiryo UI" panose="020B0604030504040204" pitchFamily="50" charset="-128"/>
                          <a:ea typeface="Meiryo UI" panose="020B0604030504040204" pitchFamily="50" charset="-128"/>
                        </a:rPr>
                        <a:t>人で，東海村の被保険者が</a:t>
                      </a:r>
                      <a:r>
                        <a:rPr kumimoji="1" lang="en-US" altLang="ja-JP" sz="2000" dirty="0">
                          <a:latin typeface="Meiryo UI" panose="020B0604030504040204" pitchFamily="50" charset="-128"/>
                          <a:ea typeface="Meiryo UI" panose="020B0604030504040204" pitchFamily="50" charset="-128"/>
                        </a:rPr>
                        <a:t>9</a:t>
                      </a:r>
                      <a:r>
                        <a:rPr kumimoji="1" lang="ja-JP" altLang="en-US" sz="2000" dirty="0">
                          <a:latin typeface="Meiryo UI" panose="020B0604030504040204" pitchFamily="50" charset="-128"/>
                          <a:ea typeface="Meiryo UI" panose="020B0604030504040204" pitchFamily="50" charset="-128"/>
                        </a:rPr>
                        <a:t>人，他市町村の被保険者が</a:t>
                      </a:r>
                      <a:r>
                        <a:rPr kumimoji="1" lang="en-US" altLang="ja-JP" sz="2000" dirty="0">
                          <a:latin typeface="Meiryo UI" panose="020B0604030504040204" pitchFamily="50" charset="-128"/>
                          <a:ea typeface="Meiryo UI" panose="020B0604030504040204" pitchFamily="50" charset="-128"/>
                        </a:rPr>
                        <a:t>9</a:t>
                      </a:r>
                      <a:r>
                        <a:rPr kumimoji="1" lang="ja-JP" altLang="en-US" sz="2000" dirty="0">
                          <a:latin typeface="Meiryo UI" panose="020B0604030504040204" pitchFamily="50" charset="-128"/>
                          <a:ea typeface="Meiryo UI" panose="020B0604030504040204" pitchFamily="50" charset="-128"/>
                        </a:rPr>
                        <a:t>人，残りの</a:t>
                      </a:r>
                      <a:r>
                        <a:rPr kumimoji="1" lang="en-US" altLang="ja-JP" sz="2000">
                          <a:latin typeface="Meiryo UI" panose="020B0604030504040204" pitchFamily="50" charset="-128"/>
                          <a:ea typeface="Meiryo UI" panose="020B0604030504040204" pitchFamily="50" charset="-128"/>
                        </a:rPr>
                        <a:t>2</a:t>
                      </a:r>
                      <a:r>
                        <a:rPr kumimoji="1" lang="ja-JP" altLang="en-US" sz="2000">
                          <a:latin typeface="Meiryo UI" panose="020B0604030504040204" pitchFamily="50" charset="-128"/>
                          <a:ea typeface="Meiryo UI" panose="020B0604030504040204" pitchFamily="50" charset="-128"/>
                        </a:rPr>
                        <a:t>人</a:t>
                      </a:r>
                      <a:r>
                        <a:rPr kumimoji="1" lang="ja-JP" altLang="en-US" sz="2000" dirty="0">
                          <a:latin typeface="Meiryo UI" panose="020B0604030504040204" pitchFamily="50" charset="-128"/>
                          <a:ea typeface="Meiryo UI" panose="020B0604030504040204" pitchFamily="50" charset="-128"/>
                        </a:rPr>
                        <a:t>は他市町村の被保険者だが住民票が東海村にある（住所地特例者）。</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dirty="0">
                          <a:solidFill>
                            <a:srgbClr val="FF0000"/>
                          </a:solidFill>
                          <a:latin typeface="Meiryo UI" panose="020B0604030504040204" pitchFamily="50" charset="-128"/>
                          <a:ea typeface="Meiryo UI" panose="020B0604030504040204" pitchFamily="50" charset="-128"/>
                        </a:rPr>
                        <a:t>否</a:t>
                      </a:r>
                    </a:p>
                  </a:txBody>
                  <a:tcPr anchor="ctr"/>
                </a:tc>
                <a:extLst>
                  <a:ext uri="{0D108BD9-81ED-4DB2-BD59-A6C34878D82A}">
                    <a16:rowId xmlns:a16="http://schemas.microsoft.com/office/drawing/2014/main" val="133018304"/>
                  </a:ext>
                </a:extLst>
              </a:tr>
            </a:tbl>
          </a:graphicData>
        </a:graphic>
      </p:graphicFrame>
    </p:spTree>
    <p:extLst>
      <p:ext uri="{BB962C8B-B14F-4D97-AF65-F5344CB8AC3E}">
        <p14:creationId xmlns:p14="http://schemas.microsoft.com/office/powerpoint/2010/main" val="27136681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6E641D7-98B9-48ED-9A95-5C8FDF84DA44}"/>
              </a:ext>
            </a:extLst>
          </p:cNvPr>
          <p:cNvSpPr>
            <a:spLocks noGrp="1"/>
          </p:cNvSpPr>
          <p:nvPr>
            <p:ph type="title"/>
          </p:nvPr>
        </p:nvSpPr>
        <p:spPr>
          <a:xfrm>
            <a:off x="838200" y="144992"/>
            <a:ext cx="10515600" cy="896408"/>
          </a:xfrm>
        </p:spPr>
        <p:txBody>
          <a:bodyPr/>
          <a:lstStyle/>
          <a:p>
            <a:r>
              <a:rPr kumimoji="1" lang="ja-JP" altLang="en-US" dirty="0">
                <a:latin typeface="Meiryo UI" panose="020B0604030504040204" pitchFamily="50" charset="-128"/>
                <a:ea typeface="Meiryo UI" panose="020B0604030504040204" pitchFamily="50" charset="-128"/>
              </a:rPr>
              <a:t>２．助成対象者要件の</a:t>
            </a:r>
            <a:r>
              <a:rPr lang="ja-JP" altLang="en-US" dirty="0">
                <a:latin typeface="Meiryo UI" panose="020B0604030504040204" pitchFamily="50" charset="-128"/>
                <a:ea typeface="Meiryo UI" panose="020B0604030504040204" pitchFamily="50" charset="-128"/>
              </a:rPr>
              <a:t>解説</a:t>
            </a:r>
            <a:endParaRPr kumimoji="1" lang="ja-JP" altLang="en-US" dirty="0">
              <a:latin typeface="Meiryo UI" panose="020B0604030504040204" pitchFamily="50" charset="-128"/>
              <a:ea typeface="Meiryo UI" panose="020B0604030504040204" pitchFamily="50" charset="-128"/>
            </a:endParaRPr>
          </a:p>
        </p:txBody>
      </p:sp>
      <p:sp>
        <p:nvSpPr>
          <p:cNvPr id="7" name="コンテンツ プレースホルダー 6">
            <a:extLst>
              <a:ext uri="{FF2B5EF4-FFF2-40B4-BE49-F238E27FC236}">
                <a16:creationId xmlns:a16="http://schemas.microsoft.com/office/drawing/2014/main" id="{C09491CA-5F7D-4C8C-B398-3FD6B66E9449}"/>
              </a:ext>
            </a:extLst>
          </p:cNvPr>
          <p:cNvSpPr>
            <a:spLocks noGrp="1"/>
          </p:cNvSpPr>
          <p:nvPr>
            <p:ph idx="1"/>
          </p:nvPr>
        </p:nvSpPr>
        <p:spPr>
          <a:xfrm>
            <a:off x="838200" y="1041400"/>
            <a:ext cx="10515600" cy="545679"/>
          </a:xfrm>
          <a:solidFill>
            <a:schemeClr val="accent1">
              <a:lumMod val="20000"/>
              <a:lumOff val="80000"/>
            </a:schemeClr>
          </a:solidFill>
        </p:spPr>
        <p:txBody>
          <a:bodyPr anchor="ctr">
            <a:normAutofit/>
          </a:bodyPr>
          <a:lstStyle/>
          <a:p>
            <a:pPr marL="0" indent="0">
              <a:buNone/>
            </a:pPr>
            <a:r>
              <a:rPr lang="ja-JP" altLang="en-US" dirty="0">
                <a:latin typeface="Meiryo UI" panose="020B0604030504040204" pitchFamily="50" charset="-128"/>
                <a:ea typeface="Meiryo UI" panose="020B0604030504040204" pitchFamily="50" charset="-128"/>
              </a:rPr>
              <a:t>⑥　資格取得した年度が，助成金を申請する年度の前年度であること。</a:t>
            </a:r>
            <a:endParaRPr lang="en-US" altLang="ja-JP" dirty="0">
              <a:latin typeface="Meiryo UI" panose="020B0604030504040204" pitchFamily="50" charset="-128"/>
              <a:ea typeface="Meiryo UI" panose="020B0604030504040204" pitchFamily="50" charset="-128"/>
            </a:endParaRPr>
          </a:p>
        </p:txBody>
      </p:sp>
      <p:sp>
        <p:nvSpPr>
          <p:cNvPr id="203" name="テキスト ボックス 202">
            <a:extLst>
              <a:ext uri="{FF2B5EF4-FFF2-40B4-BE49-F238E27FC236}">
                <a16:creationId xmlns:a16="http://schemas.microsoft.com/office/drawing/2014/main" id="{CDC2E97A-9766-4EEA-B9CC-37B41EE8B876}"/>
              </a:ext>
            </a:extLst>
          </p:cNvPr>
          <p:cNvSpPr txBox="1"/>
          <p:nvPr/>
        </p:nvSpPr>
        <p:spPr>
          <a:xfrm>
            <a:off x="838200" y="1587079"/>
            <a:ext cx="10515600" cy="1384995"/>
          </a:xfrm>
          <a:prstGeom prst="rect">
            <a:avLst/>
          </a:prstGeom>
          <a:noFill/>
          <a:ln>
            <a:noFill/>
          </a:ln>
        </p:spPr>
        <p:txBody>
          <a:bodyPr vert="horz" wrap="square" rtlCol="0">
            <a:spAutoFit/>
          </a:bodyPr>
          <a:lstStyle/>
          <a:p>
            <a:r>
              <a:rPr lang="ja-JP" altLang="en-US" sz="2800" dirty="0">
                <a:latin typeface="Meiryo UI" panose="020B0604030504040204" pitchFamily="50" charset="-128"/>
                <a:ea typeface="Meiryo UI" panose="020B0604030504040204" pitchFamily="50" charset="-128"/>
              </a:rPr>
              <a:t>例示すると以下のとおりです。</a:t>
            </a:r>
            <a:endParaRPr lang="en-US" altLang="ja-JP" sz="2800" dirty="0">
              <a:latin typeface="Meiryo UI" panose="020B0604030504040204" pitchFamily="50" charset="-128"/>
              <a:ea typeface="Meiryo UI" panose="020B0604030504040204" pitchFamily="50" charset="-128"/>
            </a:endParaRPr>
          </a:p>
          <a:p>
            <a:r>
              <a:rPr lang="en-US" altLang="ja-JP" sz="2800" dirty="0">
                <a:latin typeface="Meiryo UI" panose="020B0604030504040204" pitchFamily="50" charset="-128"/>
                <a:ea typeface="Meiryo UI" panose="020B0604030504040204" pitchFamily="50" charset="-128"/>
              </a:rPr>
              <a:t>※</a:t>
            </a:r>
            <a:r>
              <a:rPr lang="ja-JP" altLang="en-US" sz="2800" dirty="0">
                <a:latin typeface="Meiryo UI" panose="020B0604030504040204" pitchFamily="50" charset="-128"/>
                <a:ea typeface="Meiryo UI" panose="020B0604030504040204" pitchFamily="50" charset="-128"/>
              </a:rPr>
              <a:t>例示については，予算の関係があるため，記載の年度が助成金の申請ができることを保証するものではありません。</a:t>
            </a:r>
            <a:endParaRPr lang="en-US" altLang="ja-JP" sz="2800" dirty="0">
              <a:latin typeface="Meiryo UI" panose="020B0604030504040204" pitchFamily="50" charset="-128"/>
              <a:ea typeface="Meiryo UI" panose="020B0604030504040204" pitchFamily="50" charset="-128"/>
            </a:endParaRPr>
          </a:p>
        </p:txBody>
      </p:sp>
      <p:graphicFrame>
        <p:nvGraphicFramePr>
          <p:cNvPr id="3" name="表 3">
            <a:extLst>
              <a:ext uri="{FF2B5EF4-FFF2-40B4-BE49-F238E27FC236}">
                <a16:creationId xmlns:a16="http://schemas.microsoft.com/office/drawing/2014/main" id="{B8C0284F-E138-4705-A1CB-C89FC32FD652}"/>
              </a:ext>
            </a:extLst>
          </p:cNvPr>
          <p:cNvGraphicFramePr>
            <a:graphicFrameLocks noGrp="1"/>
          </p:cNvGraphicFramePr>
          <p:nvPr>
            <p:extLst>
              <p:ext uri="{D42A27DB-BD31-4B8C-83A1-F6EECF244321}">
                <p14:modId xmlns:p14="http://schemas.microsoft.com/office/powerpoint/2010/main" val="2460328350"/>
              </p:ext>
            </p:extLst>
          </p:nvPr>
        </p:nvGraphicFramePr>
        <p:xfrm>
          <a:off x="1591732" y="3143909"/>
          <a:ext cx="8373533" cy="1981200"/>
        </p:xfrm>
        <a:graphic>
          <a:graphicData uri="http://schemas.openxmlformats.org/drawingml/2006/table">
            <a:tbl>
              <a:tblPr firstRow="1" bandRow="1">
                <a:tableStyleId>{5C22544A-7EE6-4342-B048-85BDC9FD1C3A}</a:tableStyleId>
              </a:tblPr>
              <a:tblGrid>
                <a:gridCol w="4355316">
                  <a:extLst>
                    <a:ext uri="{9D8B030D-6E8A-4147-A177-3AD203B41FA5}">
                      <a16:colId xmlns:a16="http://schemas.microsoft.com/office/drawing/2014/main" val="4146032381"/>
                    </a:ext>
                  </a:extLst>
                </a:gridCol>
                <a:gridCol w="4018217">
                  <a:extLst>
                    <a:ext uri="{9D8B030D-6E8A-4147-A177-3AD203B41FA5}">
                      <a16:colId xmlns:a16="http://schemas.microsoft.com/office/drawing/2014/main" val="1816081508"/>
                    </a:ext>
                  </a:extLst>
                </a:gridCol>
              </a:tblGrid>
              <a:tr h="216074">
                <a:tc>
                  <a:txBody>
                    <a:bodyPr/>
                    <a:lstStyle/>
                    <a:p>
                      <a:pPr algn="ctr"/>
                      <a:r>
                        <a:rPr kumimoji="1" lang="ja-JP" altLang="en-US" sz="2000" dirty="0">
                          <a:latin typeface="Meiryo UI" panose="020B0604030504040204" pitchFamily="50" charset="-128"/>
                          <a:ea typeface="Meiryo UI" panose="020B0604030504040204" pitchFamily="50" charset="-128"/>
                        </a:rPr>
                        <a:t>資格取得（更新）した年度</a:t>
                      </a:r>
                    </a:p>
                  </a:txBody>
                  <a:tcPr/>
                </a:tc>
                <a:tc>
                  <a:txBody>
                    <a:bodyPr/>
                    <a:lstStyle/>
                    <a:p>
                      <a:pPr algn="ctr"/>
                      <a:r>
                        <a:rPr kumimoji="1" lang="ja-JP" altLang="en-US" sz="2000" dirty="0">
                          <a:latin typeface="Meiryo UI" panose="020B0604030504040204" pitchFamily="50" charset="-128"/>
                          <a:ea typeface="Meiryo UI" panose="020B0604030504040204" pitchFamily="50" charset="-128"/>
                        </a:rPr>
                        <a:t>助成金申請ができる年度</a:t>
                      </a:r>
                    </a:p>
                  </a:txBody>
                  <a:tcPr/>
                </a:tc>
                <a:extLst>
                  <a:ext uri="{0D108BD9-81ED-4DB2-BD59-A6C34878D82A}">
                    <a16:rowId xmlns:a16="http://schemas.microsoft.com/office/drawing/2014/main" val="1265241674"/>
                  </a:ext>
                </a:extLst>
              </a:tr>
              <a:tr h="216074">
                <a:tc>
                  <a:txBody>
                    <a:bodyPr/>
                    <a:lstStyle/>
                    <a:p>
                      <a:pPr algn="ctr"/>
                      <a:r>
                        <a:rPr kumimoji="1" lang="ja-JP" altLang="en-US" sz="2000" dirty="0">
                          <a:latin typeface="Meiryo UI" panose="020B0604030504040204" pitchFamily="50" charset="-128"/>
                          <a:ea typeface="Meiryo UI" panose="020B0604030504040204" pitchFamily="50" charset="-128"/>
                        </a:rPr>
                        <a:t>令和</a:t>
                      </a:r>
                      <a:r>
                        <a:rPr kumimoji="1" lang="en-US" altLang="ja-JP" sz="2000" dirty="0">
                          <a:latin typeface="Meiryo UI" panose="020B0604030504040204" pitchFamily="50" charset="-128"/>
                          <a:ea typeface="Meiryo UI" panose="020B0604030504040204" pitchFamily="50" charset="-128"/>
                        </a:rPr>
                        <a:t>4</a:t>
                      </a:r>
                      <a:r>
                        <a:rPr kumimoji="1" lang="ja-JP" altLang="en-US" sz="2000" dirty="0">
                          <a:latin typeface="Meiryo UI" panose="020B0604030504040204" pitchFamily="50" charset="-128"/>
                          <a:ea typeface="Meiryo UI" panose="020B0604030504040204" pitchFamily="50" charset="-128"/>
                        </a:rPr>
                        <a:t>年度</a:t>
                      </a:r>
                    </a:p>
                  </a:txBody>
                  <a:tcPr anchor="ctr"/>
                </a:tc>
                <a:tc>
                  <a:txBody>
                    <a:bodyPr/>
                    <a:lstStyle/>
                    <a:p>
                      <a:pPr algn="ctr"/>
                      <a:r>
                        <a:rPr kumimoji="1" lang="ja-JP" altLang="en-US" sz="2000" dirty="0">
                          <a:solidFill>
                            <a:srgbClr val="FF0000"/>
                          </a:solidFill>
                          <a:latin typeface="Meiryo UI" panose="020B0604030504040204" pitchFamily="50" charset="-128"/>
                          <a:ea typeface="Meiryo UI" panose="020B0604030504040204" pitchFamily="50" charset="-128"/>
                        </a:rPr>
                        <a:t>申請できません</a:t>
                      </a:r>
                    </a:p>
                  </a:txBody>
                  <a:tcPr anchor="ctr"/>
                </a:tc>
                <a:extLst>
                  <a:ext uri="{0D108BD9-81ED-4DB2-BD59-A6C34878D82A}">
                    <a16:rowId xmlns:a16="http://schemas.microsoft.com/office/drawing/2014/main" val="1098391677"/>
                  </a:ext>
                </a:extLst>
              </a:tr>
              <a:tr h="216074">
                <a:tc>
                  <a:txBody>
                    <a:bodyPr/>
                    <a:lstStyle/>
                    <a:p>
                      <a:pPr algn="ctr"/>
                      <a:r>
                        <a:rPr kumimoji="1" lang="ja-JP" altLang="en-US" sz="2000" dirty="0">
                          <a:latin typeface="Meiryo UI" panose="020B0604030504040204" pitchFamily="50" charset="-128"/>
                          <a:ea typeface="Meiryo UI" panose="020B0604030504040204" pitchFamily="50" charset="-128"/>
                        </a:rPr>
                        <a:t>令和</a:t>
                      </a:r>
                      <a:r>
                        <a:rPr kumimoji="1" lang="en-US" altLang="ja-JP" sz="2000" dirty="0">
                          <a:latin typeface="Meiryo UI" panose="020B0604030504040204" pitchFamily="50" charset="-128"/>
                          <a:ea typeface="Meiryo UI" panose="020B0604030504040204" pitchFamily="50" charset="-128"/>
                        </a:rPr>
                        <a:t>5</a:t>
                      </a:r>
                      <a:r>
                        <a:rPr kumimoji="1" lang="ja-JP" altLang="en-US" sz="2000" dirty="0">
                          <a:latin typeface="Meiryo UI" panose="020B0604030504040204" pitchFamily="50" charset="-128"/>
                          <a:ea typeface="Meiryo UI" panose="020B0604030504040204" pitchFamily="50" charset="-128"/>
                        </a:rPr>
                        <a:t>年度</a:t>
                      </a:r>
                    </a:p>
                  </a:txBody>
                  <a:tcPr anchor="ctr"/>
                </a:tc>
                <a:tc>
                  <a:txBody>
                    <a:bodyPr/>
                    <a:lstStyle/>
                    <a:p>
                      <a:pPr algn="ctr"/>
                      <a:r>
                        <a:rPr kumimoji="1" lang="ja-JP" altLang="en-US" sz="2000" dirty="0">
                          <a:latin typeface="Meiryo UI" panose="020B0604030504040204" pitchFamily="50" charset="-128"/>
                          <a:ea typeface="Meiryo UI" panose="020B0604030504040204" pitchFamily="50" charset="-128"/>
                        </a:rPr>
                        <a:t>令和</a:t>
                      </a:r>
                      <a:r>
                        <a:rPr kumimoji="1" lang="en-US" altLang="ja-JP" sz="2000" dirty="0">
                          <a:latin typeface="Meiryo UI" panose="020B0604030504040204" pitchFamily="50" charset="-128"/>
                          <a:ea typeface="Meiryo UI" panose="020B0604030504040204" pitchFamily="50" charset="-128"/>
                        </a:rPr>
                        <a:t>6</a:t>
                      </a:r>
                      <a:r>
                        <a:rPr kumimoji="1" lang="ja-JP" altLang="en-US" sz="2000" dirty="0">
                          <a:latin typeface="Meiryo UI" panose="020B0604030504040204" pitchFamily="50" charset="-128"/>
                          <a:ea typeface="Meiryo UI" panose="020B0604030504040204" pitchFamily="50" charset="-128"/>
                        </a:rPr>
                        <a:t>年度のみ</a:t>
                      </a:r>
                    </a:p>
                  </a:txBody>
                  <a:tcPr anchor="ctr"/>
                </a:tc>
                <a:extLst>
                  <a:ext uri="{0D108BD9-81ED-4DB2-BD59-A6C34878D82A}">
                    <a16:rowId xmlns:a16="http://schemas.microsoft.com/office/drawing/2014/main" val="1904685058"/>
                  </a:ext>
                </a:extLst>
              </a:tr>
              <a:tr h="297270">
                <a:tc>
                  <a:txBody>
                    <a:bodyPr/>
                    <a:lstStyle/>
                    <a:p>
                      <a:pPr algn="ctr"/>
                      <a:r>
                        <a:rPr kumimoji="1" lang="ja-JP" altLang="en-US" sz="2000" dirty="0">
                          <a:latin typeface="Meiryo UI" panose="020B0604030504040204" pitchFamily="50" charset="-128"/>
                          <a:ea typeface="Meiryo UI" panose="020B0604030504040204" pitchFamily="50" charset="-128"/>
                        </a:rPr>
                        <a:t>令和</a:t>
                      </a:r>
                      <a:r>
                        <a:rPr kumimoji="1" lang="en-US" altLang="ja-JP" sz="2000" dirty="0">
                          <a:latin typeface="Meiryo UI" panose="020B0604030504040204" pitchFamily="50" charset="-128"/>
                          <a:ea typeface="Meiryo UI" panose="020B0604030504040204" pitchFamily="50" charset="-128"/>
                        </a:rPr>
                        <a:t>6</a:t>
                      </a:r>
                      <a:r>
                        <a:rPr kumimoji="1" lang="ja-JP" altLang="en-US" sz="2000" dirty="0">
                          <a:latin typeface="Meiryo UI" panose="020B0604030504040204" pitchFamily="50" charset="-128"/>
                          <a:ea typeface="Meiryo UI" panose="020B0604030504040204" pitchFamily="50" charset="-128"/>
                        </a:rPr>
                        <a:t>年度</a:t>
                      </a:r>
                    </a:p>
                  </a:txBody>
                  <a:tcPr anchor="ctr"/>
                </a:tc>
                <a:tc>
                  <a:txBody>
                    <a:bodyPr/>
                    <a:lstStyle/>
                    <a:p>
                      <a:pPr algn="ctr"/>
                      <a:r>
                        <a:rPr kumimoji="1" lang="ja-JP" altLang="en-US" sz="2000" dirty="0">
                          <a:solidFill>
                            <a:schemeClr val="tx1"/>
                          </a:solidFill>
                          <a:latin typeface="Meiryo UI" panose="020B0604030504040204" pitchFamily="50" charset="-128"/>
                          <a:ea typeface="Meiryo UI" panose="020B0604030504040204" pitchFamily="50" charset="-128"/>
                        </a:rPr>
                        <a:t>令和</a:t>
                      </a:r>
                      <a:r>
                        <a:rPr kumimoji="1" lang="en-US" altLang="ja-JP" sz="2000" dirty="0">
                          <a:solidFill>
                            <a:schemeClr val="tx1"/>
                          </a:solidFill>
                          <a:latin typeface="Meiryo UI" panose="020B0604030504040204" pitchFamily="50" charset="-128"/>
                          <a:ea typeface="Meiryo UI" panose="020B0604030504040204" pitchFamily="50" charset="-128"/>
                        </a:rPr>
                        <a:t>7</a:t>
                      </a:r>
                      <a:r>
                        <a:rPr kumimoji="1" lang="ja-JP" altLang="en-US" sz="2000" dirty="0">
                          <a:solidFill>
                            <a:schemeClr val="tx1"/>
                          </a:solidFill>
                          <a:latin typeface="Meiryo UI" panose="020B0604030504040204" pitchFamily="50" charset="-128"/>
                          <a:ea typeface="Meiryo UI" panose="020B0604030504040204" pitchFamily="50" charset="-128"/>
                        </a:rPr>
                        <a:t>年度のみ</a:t>
                      </a:r>
                    </a:p>
                  </a:txBody>
                  <a:tcPr anchor="ctr"/>
                </a:tc>
                <a:extLst>
                  <a:ext uri="{0D108BD9-81ED-4DB2-BD59-A6C34878D82A}">
                    <a16:rowId xmlns:a16="http://schemas.microsoft.com/office/drawing/2014/main" val="2749246207"/>
                  </a:ext>
                </a:extLst>
              </a:tr>
              <a:tr h="297270">
                <a:tc>
                  <a:txBody>
                    <a:bodyPr/>
                    <a:lstStyle/>
                    <a:p>
                      <a:pPr algn="ctr"/>
                      <a:r>
                        <a:rPr kumimoji="1" lang="ja-JP" altLang="en-US" sz="2000" dirty="0">
                          <a:latin typeface="Meiryo UI" panose="020B0604030504040204" pitchFamily="50" charset="-128"/>
                          <a:ea typeface="Meiryo UI" panose="020B0604030504040204" pitchFamily="50" charset="-128"/>
                        </a:rPr>
                        <a:t>令和</a:t>
                      </a:r>
                      <a:r>
                        <a:rPr kumimoji="1" lang="en-US" altLang="ja-JP" sz="2000" dirty="0">
                          <a:latin typeface="Meiryo UI" panose="020B0604030504040204" pitchFamily="50" charset="-128"/>
                          <a:ea typeface="Meiryo UI" panose="020B0604030504040204" pitchFamily="50" charset="-128"/>
                        </a:rPr>
                        <a:t>7</a:t>
                      </a:r>
                      <a:r>
                        <a:rPr kumimoji="1" lang="ja-JP" altLang="en-US" sz="2000" dirty="0">
                          <a:latin typeface="Meiryo UI" panose="020B0604030504040204" pitchFamily="50" charset="-128"/>
                          <a:ea typeface="Meiryo UI" panose="020B0604030504040204" pitchFamily="50" charset="-128"/>
                        </a:rPr>
                        <a:t>年度</a:t>
                      </a:r>
                    </a:p>
                  </a:txBody>
                  <a:tcPr anchor="ctr"/>
                </a:tc>
                <a:tc>
                  <a:txBody>
                    <a:bodyPr/>
                    <a:lstStyle/>
                    <a:p>
                      <a:pPr algn="ctr"/>
                      <a:r>
                        <a:rPr kumimoji="1" lang="ja-JP" altLang="en-US" sz="2000" dirty="0">
                          <a:solidFill>
                            <a:schemeClr val="tx1"/>
                          </a:solidFill>
                          <a:latin typeface="Meiryo UI" panose="020B0604030504040204" pitchFamily="50" charset="-128"/>
                          <a:ea typeface="Meiryo UI" panose="020B0604030504040204" pitchFamily="50" charset="-128"/>
                        </a:rPr>
                        <a:t>令和</a:t>
                      </a:r>
                      <a:r>
                        <a:rPr kumimoji="1" lang="en-US" altLang="ja-JP" sz="2000" dirty="0">
                          <a:solidFill>
                            <a:schemeClr val="tx1"/>
                          </a:solidFill>
                          <a:latin typeface="Meiryo UI" panose="020B0604030504040204" pitchFamily="50" charset="-128"/>
                          <a:ea typeface="Meiryo UI" panose="020B0604030504040204" pitchFamily="50" charset="-128"/>
                        </a:rPr>
                        <a:t>8</a:t>
                      </a:r>
                      <a:r>
                        <a:rPr kumimoji="1" lang="ja-JP" altLang="en-US" sz="2000" dirty="0">
                          <a:solidFill>
                            <a:schemeClr val="tx1"/>
                          </a:solidFill>
                          <a:latin typeface="Meiryo UI" panose="020B0604030504040204" pitchFamily="50" charset="-128"/>
                          <a:ea typeface="Meiryo UI" panose="020B0604030504040204" pitchFamily="50" charset="-128"/>
                        </a:rPr>
                        <a:t>年度のみ</a:t>
                      </a:r>
                    </a:p>
                  </a:txBody>
                  <a:tcPr anchor="ctr"/>
                </a:tc>
                <a:extLst>
                  <a:ext uri="{0D108BD9-81ED-4DB2-BD59-A6C34878D82A}">
                    <a16:rowId xmlns:a16="http://schemas.microsoft.com/office/drawing/2014/main" val="1017211849"/>
                  </a:ext>
                </a:extLst>
              </a:tr>
            </a:tbl>
          </a:graphicData>
        </a:graphic>
      </p:graphicFrame>
    </p:spTree>
    <p:extLst>
      <p:ext uri="{BB962C8B-B14F-4D97-AF65-F5344CB8AC3E}">
        <p14:creationId xmlns:p14="http://schemas.microsoft.com/office/powerpoint/2010/main" val="138603749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198</TotalTime>
  <Words>2179</Words>
  <Application>Microsoft Office PowerPoint</Application>
  <PresentationFormat>ワイド画面</PresentationFormat>
  <Paragraphs>223</Paragraphs>
  <Slides>13</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13</vt:i4>
      </vt:variant>
    </vt:vector>
  </HeadingPairs>
  <TitlesOfParts>
    <vt:vector size="18" baseType="lpstr">
      <vt:lpstr>Meiryo UI</vt:lpstr>
      <vt:lpstr>游ゴシック</vt:lpstr>
      <vt:lpstr>游ゴシック Light</vt:lpstr>
      <vt:lpstr>Arial</vt:lpstr>
      <vt:lpstr>Office テーマ</vt:lpstr>
      <vt:lpstr>東海村介護支援専門員等資格取得助成金 助成対象に関する解説</vt:lpstr>
      <vt:lpstr>０．本解説について</vt:lpstr>
      <vt:lpstr>１．助成対象者要件</vt:lpstr>
      <vt:lpstr>２．助成対象者要件の解説</vt:lpstr>
      <vt:lpstr>２．助成対象者要件の解説</vt:lpstr>
      <vt:lpstr>２．助成対象者要件の解説</vt:lpstr>
      <vt:lpstr>２．助成対象者要件の解説</vt:lpstr>
      <vt:lpstr>２．助成対象者要件の解説</vt:lpstr>
      <vt:lpstr>２．助成対象者要件の解説</vt:lpstr>
      <vt:lpstr>３．よくある質問</vt:lpstr>
      <vt:lpstr>３．よくある質問</vt:lpstr>
      <vt:lpstr>３．よくある質問</vt:lpstr>
      <vt:lpstr>３．よくある質問</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東海村介護支援専門員等資格取得助成金 助成対象可否判定フローチャート</dc:title>
  <dc:creator>上田 健</dc:creator>
  <cp:lastModifiedBy>上田 健</cp:lastModifiedBy>
  <cp:revision>41</cp:revision>
  <dcterms:created xsi:type="dcterms:W3CDTF">2025-02-26T07:08:03Z</dcterms:created>
  <dcterms:modified xsi:type="dcterms:W3CDTF">2025-02-27T02:58:44Z</dcterms:modified>
</cp:coreProperties>
</file>