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3"/>
    <a:srgbClr val="FFFF99"/>
    <a:srgbClr val="FFFF66"/>
    <a:srgbClr val="FF33CC"/>
    <a:srgbClr val="00FF00"/>
    <a:srgbClr val="FFE100"/>
    <a:srgbClr val="E1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1234" y="-3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45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1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35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60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27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271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54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40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737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497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F6DCF-4877-4056-B96F-0852E169E311}" type="datetimeFigureOut">
              <a:rPr kumimoji="1" lang="ja-JP" altLang="en-US" smtClean="0"/>
              <a:t>2024/3/29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4037-8F6C-4781-BD62-BF37C27739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122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70782" y="1050763"/>
            <a:ext cx="6357257" cy="6967120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0782" y="242596"/>
            <a:ext cx="6357257" cy="5941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東海村イノベーション創出支援補助金</a:t>
            </a:r>
          </a:p>
        </p:txBody>
      </p:sp>
      <p:sp>
        <p:nvSpPr>
          <p:cNvPr id="33" name="角丸四角形 32"/>
          <p:cNvSpPr/>
          <p:nvPr/>
        </p:nvSpPr>
        <p:spPr>
          <a:xfrm>
            <a:off x="270782" y="8252413"/>
            <a:ext cx="6391275" cy="653681"/>
          </a:xfrm>
          <a:prstGeom prst="roundRect">
            <a:avLst/>
          </a:prstGeom>
          <a:solidFill>
            <a:srgbClr val="00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受付期間：令和６年５月３１日まで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98021" y="3830782"/>
            <a:ext cx="5902780" cy="19715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補助内容</a:t>
            </a:r>
            <a:endParaRPr kumimoji="1"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１．製品・技術開発等事業（補助額：最大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200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２．生産性向上事業（補助額：最大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３．省エネ機器等導入事業（補助額：最大</a:t>
            </a:r>
            <a:r>
              <a:rPr kumimoji="1" lang="en-US" altLang="ja-JP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100</a:t>
            </a: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万円）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70782" y="9140624"/>
            <a:ext cx="6391275" cy="530846"/>
          </a:xfrm>
          <a:prstGeom prst="roundRect">
            <a:avLst/>
          </a:prstGeom>
          <a:solidFill>
            <a:srgbClr val="003B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詳細は裏面をご覧ください。</a:t>
            </a:r>
            <a:endParaRPr kumimoji="1"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98021" y="1071256"/>
            <a:ext cx="5888265" cy="24266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村では</a:t>
            </a:r>
            <a:endParaRPr kumimoji="1" lang="en-US" altLang="ja-JP" sz="1600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先端技術を活用し、又は設備投資を行うことにより、新たな製品若しくは技術の開発又は高付加価値化を目指す、</a:t>
            </a:r>
            <a:r>
              <a:rPr kumimoji="1" lang="ja-JP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若しくは</a:t>
            </a:r>
            <a:r>
              <a:rPr kumimoji="1" lang="ja-JP" altLang="ja-JP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高付加価値化又は生産性の向上を目指す</a:t>
            </a:r>
            <a:r>
              <a:rPr kumimoji="1" lang="ja-JP" altLang="en-US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若しくは</a:t>
            </a:r>
            <a:r>
              <a:rPr kumimoji="1" lang="ja-JP" altLang="ja-JP" sz="16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省エネ機器等の導入により脱炭素経営を目指す</a:t>
            </a:r>
            <a:endParaRPr kumimoji="1" lang="en-US" altLang="ja-JP" sz="1600" b="1" u="sng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村内の中小企業者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の方に</a:t>
            </a:r>
            <a:r>
              <a:rPr kumimoji="1" lang="ja-JP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対し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、補助金を交付します。</a:t>
            </a:r>
          </a:p>
          <a:p>
            <a:pPr algn="ctr"/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98021" y="5802329"/>
            <a:ext cx="5902780" cy="1774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補助対象者</a:t>
            </a:r>
            <a:endParaRPr kumimoji="1" lang="en-US" altLang="ja-JP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（１）中小企業基本法第２条第１項に規定する者　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（２）村内に事業所又は事務所を有する者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（３）同一内容で過去に他の公的機関から補助金等を受けていない者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（４）村税を滞納していない者</a:t>
            </a:r>
          </a:p>
          <a:p>
            <a:pPr>
              <a:lnSpc>
                <a:spcPct val="150000"/>
              </a:lnSpc>
            </a:pPr>
            <a:endParaRPr kumimoji="1" lang="ja-JP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角丸四角形吹き出し 2"/>
          <p:cNvSpPr/>
          <p:nvPr/>
        </p:nvSpPr>
        <p:spPr>
          <a:xfrm>
            <a:off x="2627416" y="3478777"/>
            <a:ext cx="2878034" cy="604153"/>
          </a:xfrm>
          <a:prstGeom prst="wedgeRoundRectCallout">
            <a:avLst>
              <a:gd name="adj1" fmla="val -34593"/>
              <a:gd name="adj2" fmla="val 8782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５年度までの「新産業創出事業」と「製品開発等事業」を統合しました！</a:t>
            </a:r>
          </a:p>
        </p:txBody>
      </p:sp>
    </p:spTree>
    <p:extLst>
      <p:ext uri="{BB962C8B-B14F-4D97-AF65-F5344CB8AC3E}">
        <p14:creationId xmlns:p14="http://schemas.microsoft.com/office/powerpoint/2010/main" val="2309915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/>
          <p:cNvSpPr txBox="1"/>
          <p:nvPr/>
        </p:nvSpPr>
        <p:spPr>
          <a:xfrm>
            <a:off x="420915" y="8483315"/>
            <a:ext cx="6052457" cy="1304203"/>
          </a:xfrm>
          <a:prstGeom prst="rect">
            <a:avLst/>
          </a:prstGeom>
          <a:solidFill>
            <a:schemeClr val="accent2"/>
          </a:solidFill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〇申請（事業）内容や書類作成に関すること</a:t>
            </a:r>
            <a:endParaRPr kumimoji="1"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東海村創業支援室（産業・情報プラザ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2F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）（東海村舟石川駅東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3-1-1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TEL029-212-5700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〇補助制度や手続きに関すること</a:t>
            </a:r>
            <a:endParaRPr kumimoji="1" lang="en-US" altLang="ja-JP" sz="105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東海村産業部産業政策課　（東海村東海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3-7-1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TEL029-282-1711</a:t>
            </a:r>
            <a:r>
              <a:rPr kumimoji="1" lang="ja-JP" altLang="en-US" sz="105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087281"/>
              </p:ext>
            </p:extLst>
          </p:nvPr>
        </p:nvGraphicFramePr>
        <p:xfrm>
          <a:off x="420915" y="692116"/>
          <a:ext cx="6052457" cy="575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830">
                  <a:extLst>
                    <a:ext uri="{9D8B030D-6E8A-4147-A177-3AD203B41FA5}">
                      <a16:colId xmlns:a16="http://schemas.microsoft.com/office/drawing/2014/main" val="1676690112"/>
                    </a:ext>
                  </a:extLst>
                </a:gridCol>
                <a:gridCol w="1498374">
                  <a:extLst>
                    <a:ext uri="{9D8B030D-6E8A-4147-A177-3AD203B41FA5}">
                      <a16:colId xmlns:a16="http://schemas.microsoft.com/office/drawing/2014/main" val="3786499057"/>
                    </a:ext>
                  </a:extLst>
                </a:gridCol>
                <a:gridCol w="1654552">
                  <a:extLst>
                    <a:ext uri="{9D8B030D-6E8A-4147-A177-3AD203B41FA5}">
                      <a16:colId xmlns:a16="http://schemas.microsoft.com/office/drawing/2014/main" val="1182475524"/>
                    </a:ext>
                  </a:extLst>
                </a:gridCol>
                <a:gridCol w="1581701">
                  <a:extLst>
                    <a:ext uri="{9D8B030D-6E8A-4147-A177-3AD203B41FA5}">
                      <a16:colId xmlns:a16="http://schemas.microsoft.com/office/drawing/2014/main" val="2707949526"/>
                    </a:ext>
                  </a:extLst>
                </a:gridCol>
              </a:tblGrid>
              <a:tr h="541598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solidFill>
                      <a:srgbClr val="003B8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製品・技術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開発等事業</a:t>
                      </a:r>
                    </a:p>
                  </a:txBody>
                  <a:tcPr anchor="ctr">
                    <a:solidFill>
                      <a:srgbClr val="003B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生産性向上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</a:t>
                      </a:r>
                    </a:p>
                  </a:txBody>
                  <a:tcPr anchor="ctr">
                    <a:solidFill>
                      <a:srgbClr val="003B8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省エネ機器等</a:t>
                      </a:r>
                      <a:endParaRPr kumimoji="1" lang="en-US" altLang="ja-JP" sz="14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導入事業</a:t>
                      </a:r>
                    </a:p>
                  </a:txBody>
                  <a:tcPr anchor="ctr">
                    <a:solidFill>
                      <a:srgbClr val="003B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15147"/>
                  </a:ext>
                </a:extLst>
              </a:tr>
              <a:tr h="13640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補助要件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補助対象者自らが先端技術を活用し</a:t>
                      </a:r>
                      <a:r>
                        <a:rPr kumimoji="1" lang="en-US" altLang="ja-JP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又は設備投資を行うことにより</a:t>
                      </a:r>
                      <a:r>
                        <a:rPr kumimoji="1" lang="en-US" altLang="ja-JP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,</a:t>
                      </a:r>
                      <a:r>
                        <a:rPr kumimoji="1" lang="ja-JP" altLang="en-US" sz="9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新たな製品若しくは技術の開発又は高付加価値化を目指す事業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補助事業者自らが先端技術を活用し，又は設備投資を行うことにより，生産性の向上を目指す事業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9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補助対象者自らが省エネ機器等を導入することにより，脱炭素経営を目指す事業</a:t>
                      </a:r>
                      <a:endParaRPr kumimoji="1" lang="ja-JP" altLang="en-US" sz="9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3573321"/>
                  </a:ext>
                </a:extLst>
              </a:tr>
              <a:tr h="353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補助限度額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２００万円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１００万円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１００万円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4465220"/>
                  </a:ext>
                </a:extLst>
              </a:tr>
              <a:tr h="353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補助率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１／２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１／２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１／２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598250"/>
                  </a:ext>
                </a:extLst>
              </a:tr>
              <a:tr h="2314652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補助対象経費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▼原材料費［原材料及び副資材の購入に要する経費］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▼設備費［機械装置又は工具器具の購入，建造，改良，据付け，借用等に要する経費］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▼外注費［製造，改良，加工，試験分析，設計，実験，デザイン，技術コンサルタント，システム開発等の外注に要する経費］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▼謝金［専門家に対する謝金等］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▼旅費［専門家に係る交通費等（ただし公共交通機関の利用を原則とする）］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▼事務費［印刷製本費，資料購入費，通信運搬費，借料又は損料，調査研究費，広告宣伝費，通訳料，翻訳料，消耗品費等］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▼産業財産権取得費［特許権，実用新案権，意匠権又は商標権の取得に要する経費］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▼</a:t>
                      </a:r>
                      <a:r>
                        <a:rPr kumimoji="1" lang="ja-JP" altLang="ja-JP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人件費</a:t>
                      </a:r>
                      <a:r>
                        <a:rPr kumimoji="1" lang="en-US" altLang="ja-JP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[</a:t>
                      </a:r>
                      <a:r>
                        <a:rPr kumimoji="1" lang="ja-JP" altLang="ja-JP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研究開発に従事する者の人件費。ただし，情報サービス業に</a:t>
                      </a: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限る</a:t>
                      </a:r>
                      <a:r>
                        <a:rPr kumimoji="1" lang="en-US" altLang="ja-JP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]</a:t>
                      </a: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411113"/>
                  </a:ext>
                </a:extLst>
              </a:tr>
              <a:tr h="325529"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補助対象期間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50000"/>
                        </a:lnSpc>
                      </a:pPr>
                      <a:r>
                        <a:rPr kumimoji="1" lang="ja-JP" altLang="en-US" sz="1000" b="1" i="0" kern="1200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補助金の交付決定の日～翌年の３月３１日</a:t>
                      </a:r>
                      <a:endParaRPr kumimoji="1" lang="en-US" altLang="ja-JP" sz="1000" b="1" i="0" kern="1200" dirty="0">
                        <a:solidFill>
                          <a:schemeClr val="bg2">
                            <a:lumMod val="2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193888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20915" y="221461"/>
            <a:ext cx="6052458" cy="354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補助制度の概要</a:t>
            </a: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683996"/>
              </p:ext>
            </p:extLst>
          </p:nvPr>
        </p:nvGraphicFramePr>
        <p:xfrm>
          <a:off x="420915" y="6600454"/>
          <a:ext cx="605245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5">
                  <a:extLst>
                    <a:ext uri="{9D8B030D-6E8A-4147-A177-3AD203B41FA5}">
                      <a16:colId xmlns:a16="http://schemas.microsoft.com/office/drawing/2014/main" val="3161522394"/>
                    </a:ext>
                  </a:extLst>
                </a:gridCol>
                <a:gridCol w="3532562">
                  <a:extLst>
                    <a:ext uri="{9D8B030D-6E8A-4147-A177-3AD203B41FA5}">
                      <a16:colId xmlns:a16="http://schemas.microsoft.com/office/drawing/2014/main" val="2735719132"/>
                    </a:ext>
                  </a:extLst>
                </a:gridCol>
              </a:tblGrid>
              <a:tr h="1803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スケジュール</a:t>
                      </a:r>
                    </a:p>
                  </a:txBody>
                  <a:tcPr>
                    <a:solidFill>
                      <a:srgbClr val="003B8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834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日～</a:t>
                      </a:r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申請受付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868800"/>
                  </a:ext>
                </a:extLst>
              </a:tr>
              <a:tr h="21903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月上～中旬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選考委員会・採択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020480"/>
                  </a:ext>
                </a:extLst>
              </a:tr>
              <a:tr h="18855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月下旬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交付決定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209602"/>
                  </a:ext>
                </a:extLst>
              </a:tr>
              <a:tr h="17331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</a:t>
                      </a:r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事業実施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984710"/>
                  </a:ext>
                </a:extLst>
              </a:tr>
              <a:tr h="14283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月中旬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実績報告書・成果発表会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01213"/>
                  </a:ext>
                </a:extLst>
              </a:tr>
              <a:tr h="18855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月下旬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補助金の確定・支払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630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751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1585</TotalTime>
  <Words>624</Words>
  <Application>Microsoft Office PowerPoint</Application>
  <PresentationFormat>A4 210 x 297 mm</PresentationFormat>
  <Paragraphs>65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金田 郁恵</cp:lastModifiedBy>
  <cp:revision>98</cp:revision>
  <cp:lastPrinted>2023-03-15T02:27:13Z</cp:lastPrinted>
  <dcterms:created xsi:type="dcterms:W3CDTF">2019-03-19T05:36:35Z</dcterms:created>
  <dcterms:modified xsi:type="dcterms:W3CDTF">2024-03-29T00:43:16Z</dcterms:modified>
</cp:coreProperties>
</file>